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6"/>
  </p:notesMasterIdLst>
  <p:sldIdLst>
    <p:sldId id="270" r:id="rId3"/>
    <p:sldId id="257" r:id="rId4"/>
    <p:sldId id="258" r:id="rId5"/>
    <p:sldId id="271" r:id="rId6"/>
    <p:sldId id="272" r:id="rId7"/>
    <p:sldId id="259" r:id="rId8"/>
    <p:sldId id="273" r:id="rId9"/>
    <p:sldId id="260" r:id="rId10"/>
    <p:sldId id="274" r:id="rId11"/>
    <p:sldId id="275" r:id="rId12"/>
    <p:sldId id="276" r:id="rId13"/>
    <p:sldId id="277" r:id="rId14"/>
    <p:sldId id="278" r:id="rId15"/>
    <p:sldId id="261" r:id="rId16"/>
    <p:sldId id="262" r:id="rId17"/>
    <p:sldId id="279" r:id="rId18"/>
    <p:sldId id="263" r:id="rId19"/>
    <p:sldId id="280" r:id="rId20"/>
    <p:sldId id="281" r:id="rId21"/>
    <p:sldId id="264" r:id="rId22"/>
    <p:sldId id="265" r:id="rId23"/>
    <p:sldId id="282" r:id="rId24"/>
    <p:sldId id="283" r:id="rId25"/>
    <p:sldId id="284" r:id="rId26"/>
    <p:sldId id="266" r:id="rId27"/>
    <p:sldId id="267" r:id="rId28"/>
    <p:sldId id="285" r:id="rId29"/>
    <p:sldId id="268" r:id="rId30"/>
    <p:sldId id="269" r:id="rId31"/>
    <p:sldId id="290" r:id="rId32"/>
    <p:sldId id="289" r:id="rId33"/>
    <p:sldId id="287" r:id="rId34"/>
    <p:sldId id="288" r:id="rId35"/>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1Had+XP/p+wZXTSN2gg7fw==" hashData="8IUA0jDXsIa1H/yQn+zl/XMYJevoidA1VZrcpHgerEJYA+hWqlS8wlTfkixmdIBlK57IJwMT64HywMW3s3R4J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851" autoAdjust="0"/>
  </p:normalViewPr>
  <p:slideViewPr>
    <p:cSldViewPr snapToGrid="0">
      <p:cViewPr varScale="1">
        <p:scale>
          <a:sx n="54" d="100"/>
          <a:sy n="54" d="100"/>
        </p:scale>
        <p:origin x="1124" y="44"/>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C606F-E63B-4F1D-888D-4283B4922919}" type="datetimeFigureOut">
              <a:rPr lang="en-IN" smtClean="0"/>
              <a:t>10-08-2024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55031-249A-4FB8-9087-C217305B3AC4}" type="slidenum">
              <a:rPr lang="en-IN" smtClean="0"/>
              <a:t>‹#›</a:t>
            </a:fld>
            <a:endParaRPr lang="en-IN"/>
          </a:p>
        </p:txBody>
      </p:sp>
    </p:spTree>
    <p:extLst>
      <p:ext uri="{BB962C8B-B14F-4D97-AF65-F5344CB8AC3E}">
        <p14:creationId xmlns:p14="http://schemas.microsoft.com/office/powerpoint/2010/main" val="3484067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team! Happy winning</a:t>
            </a:r>
            <a:r>
              <a:rPr lang="en-US" dirty="0">
                <a:sym typeface="Wingdings" panose="05000000000000000000" pitchFamily="2" charset="2"/>
              </a:rPr>
              <a:t></a:t>
            </a:r>
            <a:endParaRPr lang="en-US" dirty="0"/>
          </a:p>
          <a:p>
            <a:r>
              <a:rPr lang="en-US" dirty="0"/>
              <a:t>As earlier established, In line with our ambition to keep the acquisition funnel for Peak baby growing, this item is heavily laced with clinical studies to substantiate our claims</a:t>
            </a:r>
          </a:p>
          <a:p>
            <a:r>
              <a:rPr lang="en-US" dirty="0"/>
              <a:t>We want to strengthen our brand salience beyond DHA(brain development). HBG principles supports the fact that the more CEPs/</a:t>
            </a:r>
            <a:r>
              <a:rPr lang="en-US" dirty="0" err="1"/>
              <a:t>reco</a:t>
            </a:r>
            <a:r>
              <a:rPr lang="en-US" dirty="0"/>
              <a:t> drivers are associated with your brands, the higher your chances of being considered/bought/recommended.</a:t>
            </a:r>
          </a:p>
          <a:p>
            <a:r>
              <a:rPr lang="en-US" dirty="0"/>
              <a:t>Thus we want to create more associations with other CEPs and </a:t>
            </a:r>
            <a:r>
              <a:rPr lang="en-US" dirty="0" err="1"/>
              <a:t>reco</a:t>
            </a:r>
            <a:r>
              <a:rPr lang="en-US" dirty="0"/>
              <a:t> drivers to keep the acquisition funnel growing.</a:t>
            </a:r>
          </a:p>
        </p:txBody>
      </p:sp>
      <p:sp>
        <p:nvSpPr>
          <p:cNvPr id="4" name="Slide Number Placeholder 3"/>
          <p:cNvSpPr>
            <a:spLocks noGrp="1"/>
          </p:cNvSpPr>
          <p:nvPr>
            <p:ph type="sldNum" sz="quarter" idx="5"/>
          </p:nvPr>
        </p:nvSpPr>
        <p:spPr/>
        <p:txBody>
          <a:bodyPr/>
          <a:lstStyle/>
          <a:p>
            <a:fld id="{EDD55031-249A-4FB8-9087-C217305B3AC4}" type="slidenum">
              <a:rPr lang="en-IN" smtClean="0"/>
              <a:t>1</a:t>
            </a:fld>
            <a:endParaRPr lang="en-IN"/>
          </a:p>
        </p:txBody>
      </p:sp>
    </p:spTree>
    <p:extLst>
      <p:ext uri="{BB962C8B-B14F-4D97-AF65-F5344CB8AC3E}">
        <p14:creationId xmlns:p14="http://schemas.microsoft.com/office/powerpoint/2010/main" val="15863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Peabody Picture Vocabulary Test </a:t>
            </a:r>
            <a:r>
              <a:rPr lang="en-US" dirty="0"/>
              <a:t>(PPVT) is a test of listening comprehension for the spoken word in standard English; designed to measure children’s receptive (hearing) vocabulary and is considered to be a screening test for memory and cognitive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Brain Electrophysiology</a:t>
            </a:r>
            <a:r>
              <a:rPr lang="en-US" sz="1200" kern="1200" dirty="0">
                <a:solidFill>
                  <a:schemeClr val="tx1"/>
                </a:solidFill>
                <a:effectLst/>
                <a:latin typeface="+mn-lt"/>
                <a:ea typeface="+mn-ea"/>
                <a:cs typeface="+mn-cs"/>
              </a:rPr>
              <a:t>- a study of the electrical properties of biological cells and tissues in the brain (nervous system)</a:t>
            </a:r>
          </a:p>
          <a:p>
            <a:br>
              <a:rPr lang="en-US" b="1" dirty="0"/>
            </a:br>
            <a:r>
              <a:rPr lang="en-US" sz="1200" b="1" i="0" kern="1200" dirty="0">
                <a:solidFill>
                  <a:schemeClr val="tx1"/>
                </a:solidFill>
                <a:effectLst/>
                <a:latin typeface="+mn-lt"/>
                <a:ea typeface="+mn-ea"/>
                <a:cs typeface="+mn-cs"/>
              </a:rPr>
              <a:t>The Go/No-Go task </a:t>
            </a:r>
            <a:r>
              <a:rPr lang="en-US" sz="1200" b="0" i="0" kern="1200" dirty="0">
                <a:solidFill>
                  <a:schemeClr val="tx1"/>
                </a:solidFill>
                <a:effectLst/>
                <a:latin typeface="+mn-lt"/>
                <a:ea typeface="+mn-ea"/>
                <a:cs typeface="+mn-cs"/>
              </a:rPr>
              <a:t>is a computerized test used to assess inhibitory control, a cognitive process that enables humans to rapidly cancel motor activity even after its initiation. Each trial consists of one stimulus either indicating either "Go" (respond) or "No-Go". Thus, prepotent motor activity is elicited, which then sometimes has to be inhibited. The response accuracy of each No-Go trial is used as a measure for inhibitory control.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Wechsler Preschool and Primary Scales of Intelligence (WPPSI), </a:t>
            </a:r>
            <a:r>
              <a:rPr lang="en-US" sz="1200" b="0" i="0" kern="1200" dirty="0">
                <a:solidFill>
                  <a:schemeClr val="tx1"/>
                </a:solidFill>
                <a:effectLst/>
                <a:latin typeface="+mn-lt"/>
                <a:ea typeface="+mn-ea"/>
                <a:cs typeface="+mn-cs"/>
              </a:rPr>
              <a:t>created by psychologist David Wechsler, is a scale designed to measure the intelligence of children ages 2 years and 6 months to 7 years and 7 months. The most current edition is the WPPSI-IV. This neuropsychological assessment provides clinicians subtest scores of intelligence, such as verbal skills, and a composite score of overall, general intelligence in children.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DD55031-249A-4FB8-9087-C217305B3AC4}" type="slidenum">
              <a:rPr lang="en-IN" smtClean="0"/>
              <a:t>11</a:t>
            </a:fld>
            <a:endParaRPr lang="en-IN"/>
          </a:p>
        </p:txBody>
      </p:sp>
    </p:spTree>
    <p:extLst>
      <p:ext uri="{BB962C8B-B14F-4D97-AF65-F5344CB8AC3E}">
        <p14:creationId xmlns:p14="http://schemas.microsoft.com/office/powerpoint/2010/main" val="1493214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Autism Spectrum Disorder (ASD):  </a:t>
            </a:r>
            <a:r>
              <a:rPr lang="en-US" dirty="0"/>
              <a:t>a complex developmental condition that involves persistent challenges in social interaction, speech and nonverbal communication, and restricted/repetitive </a:t>
            </a:r>
            <a:r>
              <a:rPr lang="en-US" dirty="0" err="1"/>
              <a:t>behaviours</a:t>
            </a:r>
            <a:r>
              <a:rPr lang="en-US" dirty="0"/>
              <a:t>.</a:t>
            </a:r>
          </a:p>
          <a:p>
            <a:r>
              <a:rPr lang="en-US" sz="1200" b="1" kern="1200" dirty="0">
                <a:solidFill>
                  <a:schemeClr val="tx1"/>
                </a:solidFill>
                <a:effectLst/>
                <a:latin typeface="+mn-lt"/>
                <a:ea typeface="+mn-ea"/>
                <a:cs typeface="+mn-cs"/>
              </a:rPr>
              <a:t>Dyslexia</a:t>
            </a:r>
            <a:r>
              <a:rPr lang="en-US" sz="1200" kern="1200" dirty="0">
                <a:solidFill>
                  <a:schemeClr val="tx1"/>
                </a:solidFill>
                <a:effectLst/>
                <a:latin typeface="+mn-lt"/>
                <a:ea typeface="+mn-ea"/>
                <a:cs typeface="+mn-cs"/>
              </a:rPr>
              <a:t>- a learning difficulty to read write and spell.</a:t>
            </a:r>
          </a:p>
          <a:p>
            <a:r>
              <a:rPr lang="en-US" sz="1200" b="1" kern="1200" dirty="0">
                <a:solidFill>
                  <a:schemeClr val="tx1"/>
                </a:solidFill>
                <a:effectLst/>
                <a:latin typeface="+mn-lt"/>
                <a:ea typeface="+mn-ea"/>
                <a:cs typeface="+mn-cs"/>
              </a:rPr>
              <a:t>Dyspraxia</a:t>
            </a:r>
            <a:r>
              <a:rPr lang="en-US" sz="1200" kern="1200" dirty="0">
                <a:solidFill>
                  <a:schemeClr val="tx1"/>
                </a:solidFill>
                <a:effectLst/>
                <a:latin typeface="+mn-lt"/>
                <a:ea typeface="+mn-ea"/>
                <a:cs typeface="+mn-cs"/>
              </a:rPr>
              <a:t>- a term used to describe a difficulty in motor coordination skills.</a:t>
            </a:r>
          </a:p>
          <a:p>
            <a:r>
              <a:rPr lang="en-US" sz="1200" b="1" kern="1200" dirty="0">
                <a:solidFill>
                  <a:schemeClr val="tx1"/>
                </a:solidFill>
                <a:effectLst/>
                <a:latin typeface="+mn-lt"/>
                <a:ea typeface="+mn-ea"/>
                <a:cs typeface="+mn-cs"/>
              </a:rPr>
              <a:t>Fetal Alcohol Syndrome (FAS</a:t>
            </a:r>
            <a:r>
              <a:rPr lang="en-US" sz="1200" kern="1200" dirty="0">
                <a:solidFill>
                  <a:schemeClr val="tx1"/>
                </a:solidFill>
                <a:effectLst/>
                <a:latin typeface="+mn-lt"/>
                <a:ea typeface="+mn-ea"/>
                <a:cs typeface="+mn-cs"/>
              </a:rPr>
              <a:t>) - a condition that can occur in a person whose mother drank alcohol during pregnancy. Persons with FAS have difficulty with attention, poor memory, difficulty in school (especially with math), learning disabilities, speech and language delays, intellectual disability or low IQ and Poor reasoning and judgment skills.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Phenylketonuria (PKU)-</a:t>
            </a:r>
            <a:r>
              <a:rPr lang="en-US" sz="1200" kern="1200" dirty="0">
                <a:solidFill>
                  <a:schemeClr val="tx1"/>
                </a:solidFill>
                <a:effectLst/>
                <a:latin typeface="+mn-lt"/>
                <a:ea typeface="+mn-ea"/>
                <a:cs typeface="+mn-cs"/>
              </a:rPr>
              <a:t> an inborn error of metabolism that results in decreased metabolism of the amino      acid phenylalanine. Accumulation of phenylalanine in the body can lead to brain damage, intellectual disabilities, behavioral symptoms or seizures.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Unipolar depression </a:t>
            </a:r>
            <a:r>
              <a:rPr lang="en-US" sz="1200" b="0" i="0" kern="1200" dirty="0">
                <a:solidFill>
                  <a:schemeClr val="tx1"/>
                </a:solidFill>
                <a:effectLst/>
                <a:latin typeface="+mn-lt"/>
                <a:ea typeface="+mn-ea"/>
                <a:cs typeface="+mn-cs"/>
              </a:rPr>
              <a:t>is a very serious and common mood disorder. Individuals that are affected by this form of depression experience continuous feelings of sadness, or lack of interest in interacting with the world around them.</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EDD55031-249A-4FB8-9087-C217305B3AC4}" type="slidenum">
              <a:rPr lang="en-IN" smtClean="0"/>
              <a:t>12</a:t>
            </a:fld>
            <a:endParaRPr lang="en-IN"/>
          </a:p>
        </p:txBody>
      </p:sp>
    </p:spTree>
    <p:extLst>
      <p:ext uri="{BB962C8B-B14F-4D97-AF65-F5344CB8AC3E}">
        <p14:creationId xmlns:p14="http://schemas.microsoft.com/office/powerpoint/2010/main" val="1124328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DHA works in synergy with other brain-supportive nutrients like Iron, Taurine, Choline and Selenium to support overall brain development</a:t>
            </a:r>
          </a:p>
        </p:txBody>
      </p:sp>
      <p:sp>
        <p:nvSpPr>
          <p:cNvPr id="4" name="Slide Number Placeholder 3"/>
          <p:cNvSpPr>
            <a:spLocks noGrp="1"/>
          </p:cNvSpPr>
          <p:nvPr>
            <p:ph type="sldNum" sz="quarter" idx="5"/>
          </p:nvPr>
        </p:nvSpPr>
        <p:spPr/>
        <p:txBody>
          <a:bodyPr/>
          <a:lstStyle/>
          <a:p>
            <a:fld id="{EDD55031-249A-4FB8-9087-C217305B3AC4}" type="slidenum">
              <a:rPr lang="en-IN" smtClean="0"/>
              <a:t>13</a:t>
            </a:fld>
            <a:endParaRPr lang="en-IN"/>
          </a:p>
        </p:txBody>
      </p:sp>
    </p:spTree>
    <p:extLst>
      <p:ext uri="{BB962C8B-B14F-4D97-AF65-F5344CB8AC3E}">
        <p14:creationId xmlns:p14="http://schemas.microsoft.com/office/powerpoint/2010/main" val="1069064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Always stress on the call to action: Help them grow strong and smart with the DHA advantage</a:t>
            </a:r>
          </a:p>
        </p:txBody>
      </p:sp>
      <p:sp>
        <p:nvSpPr>
          <p:cNvPr id="4" name="Slide Number Placeholder 3"/>
          <p:cNvSpPr>
            <a:spLocks noGrp="1"/>
          </p:cNvSpPr>
          <p:nvPr>
            <p:ph type="sldNum" sz="quarter" idx="5"/>
          </p:nvPr>
        </p:nvSpPr>
        <p:spPr/>
        <p:txBody>
          <a:bodyPr/>
          <a:lstStyle/>
          <a:p>
            <a:fld id="{EDD55031-249A-4FB8-9087-C217305B3AC4}" type="slidenum">
              <a:rPr lang="en-IN" smtClean="0"/>
              <a:t>14</a:t>
            </a:fld>
            <a:endParaRPr lang="en-IN"/>
          </a:p>
        </p:txBody>
      </p:sp>
    </p:spTree>
    <p:extLst>
      <p:ext uri="{BB962C8B-B14F-4D97-AF65-F5344CB8AC3E}">
        <p14:creationId xmlns:p14="http://schemas.microsoft.com/office/powerpoint/2010/main" val="11061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infancy, growth rate is faster compared to other life stages. Birth weight triples and length increases by 50% by the end of the first year </a:t>
            </a:r>
          </a:p>
        </p:txBody>
      </p:sp>
      <p:sp>
        <p:nvSpPr>
          <p:cNvPr id="4" name="Slide Number Placeholder 3"/>
          <p:cNvSpPr>
            <a:spLocks noGrp="1"/>
          </p:cNvSpPr>
          <p:nvPr>
            <p:ph type="sldNum" sz="quarter" idx="5"/>
          </p:nvPr>
        </p:nvSpPr>
        <p:spPr/>
        <p:txBody>
          <a:bodyPr/>
          <a:lstStyle/>
          <a:p>
            <a:fld id="{EDD55031-249A-4FB8-9087-C217305B3AC4}" type="slidenum">
              <a:rPr lang="en-IN" smtClean="0"/>
              <a:t>16</a:t>
            </a:fld>
            <a:endParaRPr lang="en-IN"/>
          </a:p>
        </p:txBody>
      </p:sp>
    </p:spTree>
    <p:extLst>
      <p:ext uri="{BB962C8B-B14F-4D97-AF65-F5344CB8AC3E}">
        <p14:creationId xmlns:p14="http://schemas.microsoft.com/office/powerpoint/2010/main" val="216721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Proteins are large, complex molecules that play many critical roles in the body. They do most of the work in cells and are required for the structure, function, and regulation of the body's tissues and organs. </a:t>
            </a:r>
          </a:p>
        </p:txBody>
      </p:sp>
      <p:sp>
        <p:nvSpPr>
          <p:cNvPr id="4" name="Slide Number Placeholder 3"/>
          <p:cNvSpPr>
            <a:spLocks noGrp="1"/>
          </p:cNvSpPr>
          <p:nvPr>
            <p:ph type="sldNum" sz="quarter" idx="5"/>
          </p:nvPr>
        </p:nvSpPr>
        <p:spPr/>
        <p:txBody>
          <a:bodyPr/>
          <a:lstStyle/>
          <a:p>
            <a:fld id="{EDD55031-249A-4FB8-9087-C217305B3AC4}" type="slidenum">
              <a:rPr lang="en-IN" smtClean="0"/>
              <a:t>17</a:t>
            </a:fld>
            <a:endParaRPr lang="en-IN"/>
          </a:p>
        </p:txBody>
      </p:sp>
    </p:spTree>
    <p:extLst>
      <p:ext uri="{BB962C8B-B14F-4D97-AF65-F5344CB8AC3E}">
        <p14:creationId xmlns:p14="http://schemas.microsoft.com/office/powerpoint/2010/main" val="304795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breastmilk composition, a higher </a:t>
            </a:r>
            <a:r>
              <a:rPr lang="en-US" dirty="0" err="1"/>
              <a:t>whey:casein</a:t>
            </a:r>
            <a:r>
              <a:rPr lang="en-US" dirty="0"/>
              <a:t> ratio is desirable in infant formula</a:t>
            </a:r>
          </a:p>
        </p:txBody>
      </p:sp>
      <p:sp>
        <p:nvSpPr>
          <p:cNvPr id="4" name="Slide Number Placeholder 3"/>
          <p:cNvSpPr>
            <a:spLocks noGrp="1"/>
          </p:cNvSpPr>
          <p:nvPr>
            <p:ph type="sldNum" sz="quarter" idx="5"/>
          </p:nvPr>
        </p:nvSpPr>
        <p:spPr/>
        <p:txBody>
          <a:bodyPr/>
          <a:lstStyle/>
          <a:p>
            <a:fld id="{EDD55031-249A-4FB8-9087-C217305B3AC4}" type="slidenum">
              <a:rPr lang="en-IN" smtClean="0"/>
              <a:t>18</a:t>
            </a:fld>
            <a:endParaRPr lang="en-IN"/>
          </a:p>
        </p:txBody>
      </p:sp>
    </p:spTree>
    <p:extLst>
      <p:ext uri="{BB962C8B-B14F-4D97-AF65-F5344CB8AC3E}">
        <p14:creationId xmlns:p14="http://schemas.microsoft.com/office/powerpoint/2010/main" val="1568348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Key Points</a:t>
            </a:r>
          </a:p>
          <a:p>
            <a:pPr fontAlgn="base"/>
            <a:r>
              <a:rPr lang="en-US" sz="1200" b="1" i="0" kern="1200" dirty="0">
                <a:solidFill>
                  <a:schemeClr val="tx1"/>
                </a:solidFill>
                <a:effectLst/>
                <a:latin typeface="+mn-lt"/>
                <a:ea typeface="+mn-ea"/>
                <a:cs typeface="+mn-cs"/>
              </a:rPr>
              <a:t>Calcium homeostasis </a:t>
            </a:r>
            <a:r>
              <a:rPr lang="en-US" sz="1200" b="0" i="0" kern="1200" dirty="0">
                <a:solidFill>
                  <a:schemeClr val="tx1"/>
                </a:solidFill>
                <a:effectLst/>
                <a:latin typeface="+mn-lt"/>
                <a:ea typeface="+mn-ea"/>
                <a:cs typeface="+mn-cs"/>
              </a:rPr>
              <a:t>is the mechanism by which the body maintains adequate calcium levels in order to prevent hypercalcemia or hypocalcemia, both of which can have important consequences for health. </a:t>
            </a:r>
          </a:p>
          <a:p>
            <a:pPr fontAlgn="base"/>
            <a:r>
              <a:rPr lang="en-US" sz="1200" b="0" i="0" kern="1200" dirty="0">
                <a:solidFill>
                  <a:schemeClr val="tx1"/>
                </a:solidFill>
                <a:effectLst/>
                <a:latin typeface="+mn-lt"/>
                <a:ea typeface="+mn-ea"/>
                <a:cs typeface="+mn-cs"/>
              </a:rPr>
              <a:t>Calcium homeostasis regulates calcium flow to and from the bones.</a:t>
            </a:r>
          </a:p>
          <a:p>
            <a:pPr fontAlgn="base"/>
            <a:r>
              <a:rPr lang="en-US" sz="1200" b="0" i="0" kern="1200" dirty="0">
                <a:solidFill>
                  <a:schemeClr val="tx1"/>
                </a:solidFill>
                <a:effectLst/>
                <a:latin typeface="+mn-lt"/>
                <a:ea typeface="+mn-ea"/>
                <a:cs typeface="+mn-cs"/>
              </a:rPr>
              <a:t>Inadequate calcium levels can result in osteoporosis.</a:t>
            </a:r>
          </a:p>
          <a:p>
            <a:pPr fontAlgn="base"/>
            <a:r>
              <a:rPr lang="en-US" sz="1200" b="0" i="0" kern="1200" dirty="0">
                <a:solidFill>
                  <a:schemeClr val="tx1"/>
                </a:solidFill>
                <a:effectLst/>
                <a:latin typeface="+mn-lt"/>
                <a:ea typeface="+mn-ea"/>
                <a:cs typeface="+mn-cs"/>
              </a:rPr>
              <a:t>Calcium release from bone is regulated by parathyroid hormone.</a:t>
            </a:r>
          </a:p>
          <a:p>
            <a:pPr fontAlgn="base"/>
            <a:r>
              <a:rPr lang="en-US" sz="1200" b="0" i="0" kern="1200" dirty="0">
                <a:solidFill>
                  <a:schemeClr val="tx1"/>
                </a:solidFill>
                <a:effectLst/>
                <a:latin typeface="+mn-lt"/>
                <a:ea typeface="+mn-ea"/>
                <a:cs typeface="+mn-cs"/>
              </a:rPr>
              <a:t>Vitamin D is converted to </a:t>
            </a:r>
            <a:r>
              <a:rPr lang="en-US" sz="1200" b="0" i="0" kern="1200" dirty="0" err="1">
                <a:solidFill>
                  <a:schemeClr val="tx1"/>
                </a:solidFill>
                <a:effectLst/>
                <a:latin typeface="+mn-lt"/>
                <a:ea typeface="+mn-ea"/>
                <a:cs typeface="+mn-cs"/>
              </a:rPr>
              <a:t>calcidiol</a:t>
            </a:r>
            <a:r>
              <a:rPr lang="en-US" sz="1200" b="0" i="0" kern="1200" dirty="0">
                <a:solidFill>
                  <a:schemeClr val="tx1"/>
                </a:solidFill>
                <a:effectLst/>
                <a:latin typeface="+mn-lt"/>
                <a:ea typeface="+mn-ea"/>
                <a:cs typeface="+mn-cs"/>
              </a:rPr>
              <a:t> (also called calcifediol)in the liver, which is then converted to calcitriol in the kidneys, the biologically active form of vitamin D.</a:t>
            </a:r>
          </a:p>
          <a:p>
            <a:pPr fontAlgn="base"/>
            <a:r>
              <a:rPr lang="en-US" sz="1200" b="0" i="0" kern="1200" dirty="0">
                <a:solidFill>
                  <a:schemeClr val="tx1"/>
                </a:solidFill>
                <a:effectLst/>
                <a:latin typeface="+mn-lt"/>
                <a:ea typeface="+mn-ea"/>
                <a:cs typeface="+mn-cs"/>
              </a:rPr>
              <a:t>Calcitriol regulates the levels of calcium and phosphorus in the blood and helps maintain a healthy skeletal system.</a:t>
            </a:r>
          </a:p>
          <a:p>
            <a:pPr fontAlgn="base"/>
            <a:r>
              <a:rPr lang="en-US" sz="1200" b="0" i="0" kern="1200" dirty="0">
                <a:solidFill>
                  <a:schemeClr val="tx1"/>
                </a:solidFill>
                <a:effectLst/>
                <a:latin typeface="+mn-lt"/>
                <a:ea typeface="+mn-ea"/>
                <a:cs typeface="+mn-cs"/>
              </a:rPr>
              <a:t>Bone resorption by osteoclasts releases calcium into the bloodstream, which helps regulate calcium homeostasis.</a:t>
            </a:r>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DD55031-249A-4FB8-9087-C217305B3AC4}" type="slidenum">
              <a:rPr lang="en-IN" smtClean="0"/>
              <a:t>19</a:t>
            </a:fld>
            <a:endParaRPr lang="en-IN"/>
          </a:p>
        </p:txBody>
      </p:sp>
    </p:spTree>
    <p:extLst>
      <p:ext uri="{BB962C8B-B14F-4D97-AF65-F5344CB8AC3E}">
        <p14:creationId xmlns:p14="http://schemas.microsoft.com/office/powerpoint/2010/main" val="199299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Innate immunity, also known as genetic or natural immunity, is immunity that one is born with. This type of immunity is written in one's genes, offering lifelong protection. The innate immune response is fast acting and non-specific, meaning it does not respond differently based on the specific virus or bacteria that it detects. Adaptive immunity is created in response to exposure to a foreign substance. ... Once activated against a specific type of antigen, the immunity remains throughout the life. From birth, the infant immune system is immature. During the early years of life, the immune system needs the best possible support. Early life nutrition is essential in the development of a resilient immune system. Breastmilk which is the golden standard contains  distinct bioactive  molecules critical for infant development to protect the infant against infections and inflammations, contribute to </a:t>
            </a:r>
            <a:r>
              <a:rPr lang="en-US" sz="1200" kern="1200" dirty="0" err="1">
                <a:solidFill>
                  <a:schemeClr val="tx1"/>
                </a:solidFill>
                <a:effectLst/>
                <a:latin typeface="+mn-lt"/>
                <a:ea typeface="+mn-ea"/>
                <a:cs typeface="+mn-cs"/>
              </a:rPr>
              <a:t>immubne</a:t>
            </a:r>
            <a:r>
              <a:rPr lang="en-US" sz="1200" kern="1200" dirty="0">
                <a:solidFill>
                  <a:schemeClr val="tx1"/>
                </a:solidFill>
                <a:effectLst/>
                <a:latin typeface="+mn-lt"/>
                <a:ea typeface="+mn-ea"/>
                <a:cs typeface="+mn-cs"/>
              </a:rPr>
              <a:t> maturation, contribute to organ development and also contribute to healthy microbial colonization.</a:t>
            </a:r>
            <a:endParaRPr lang="en-US" dirty="0"/>
          </a:p>
        </p:txBody>
      </p:sp>
      <p:sp>
        <p:nvSpPr>
          <p:cNvPr id="4" name="Slide Number Placeholder 3"/>
          <p:cNvSpPr>
            <a:spLocks noGrp="1"/>
          </p:cNvSpPr>
          <p:nvPr>
            <p:ph type="sldNum" sz="quarter" idx="5"/>
          </p:nvPr>
        </p:nvSpPr>
        <p:spPr/>
        <p:txBody>
          <a:bodyPr/>
          <a:lstStyle/>
          <a:p>
            <a:fld id="{EDD55031-249A-4FB8-9087-C217305B3AC4}" type="slidenum">
              <a:rPr lang="en-IN" smtClean="0"/>
              <a:t>22</a:t>
            </a:fld>
            <a:endParaRPr lang="en-IN"/>
          </a:p>
        </p:txBody>
      </p:sp>
    </p:spTree>
    <p:extLst>
      <p:ext uri="{BB962C8B-B14F-4D97-AF65-F5344CB8AC3E}">
        <p14:creationId xmlns:p14="http://schemas.microsoft.com/office/powerpoint/2010/main" val="1880293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stronger immunity starts in the gut. The GI tract plays a central role in immune system homeostasis. Nearly 70% of the entire immune system resides in the gut. A healthier gut reduces the risk of developing allergies and diseases such as diarrhea. According to the CDC, </a:t>
            </a:r>
            <a:r>
              <a:rPr lang="en-US" dirty="0" err="1"/>
              <a:t>Diarrhoea</a:t>
            </a:r>
            <a:r>
              <a:rPr lang="en-US" dirty="0"/>
              <a:t> kills over 2000 children under 5 years of age everyday, more than AIDS, malaria and measles combined. </a:t>
            </a:r>
          </a:p>
          <a:p>
            <a:r>
              <a:rPr lang="en-US" dirty="0"/>
              <a:t>Prebiotics serve as immune modulators to prime the immune system against allergic reactions and disease.  They also modulate the epithelial barrier function to reduce inflammation. Serve as antiadhesive antimicrobials to prevent pathogen colonization.</a:t>
            </a:r>
          </a:p>
          <a:p>
            <a:endParaRPr lang="en-US" b="1" dirty="0"/>
          </a:p>
          <a:p>
            <a:r>
              <a:rPr lang="en-US" b="1" dirty="0"/>
              <a:t>Commensal bacteria- </a:t>
            </a:r>
            <a:r>
              <a:rPr lang="en-US" dirty="0"/>
              <a:t>in GUT microbiome are microorganism (bacteria) that lives in the GUT and act on the host's immune system to induce protective responses that prevent colonization and invasion by pathogens.</a:t>
            </a:r>
          </a:p>
          <a:p>
            <a:endParaRPr lang="en-US" dirty="0"/>
          </a:p>
          <a:p>
            <a:endParaRPr lang="en-US" dirty="0"/>
          </a:p>
        </p:txBody>
      </p:sp>
      <p:sp>
        <p:nvSpPr>
          <p:cNvPr id="4" name="Slide Number Placeholder 3"/>
          <p:cNvSpPr>
            <a:spLocks noGrp="1"/>
          </p:cNvSpPr>
          <p:nvPr>
            <p:ph type="sldNum" sz="quarter" idx="5"/>
          </p:nvPr>
        </p:nvSpPr>
        <p:spPr/>
        <p:txBody>
          <a:bodyPr/>
          <a:lstStyle/>
          <a:p>
            <a:fld id="{EDD55031-249A-4FB8-9087-C217305B3AC4}" type="slidenum">
              <a:rPr lang="en-IN" smtClean="0"/>
              <a:t>23</a:t>
            </a:fld>
            <a:endParaRPr lang="en-IN"/>
          </a:p>
        </p:txBody>
      </p:sp>
    </p:spTree>
    <p:extLst>
      <p:ext uri="{BB962C8B-B14F-4D97-AF65-F5344CB8AC3E}">
        <p14:creationId xmlns:p14="http://schemas.microsoft.com/office/powerpoint/2010/main" val="3495096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 development, Physical growth and Immunity are 3 critical pillars of child nutrition important  to both the HCPs and mums. Important to stress this fact to the HCPs as they are major </a:t>
            </a:r>
            <a:r>
              <a:rPr lang="en-US" dirty="0" err="1"/>
              <a:t>reco</a:t>
            </a:r>
            <a:r>
              <a:rPr lang="en-US" dirty="0"/>
              <a:t> drivers</a:t>
            </a:r>
          </a:p>
        </p:txBody>
      </p:sp>
      <p:sp>
        <p:nvSpPr>
          <p:cNvPr id="4" name="Slide Number Placeholder 3"/>
          <p:cNvSpPr>
            <a:spLocks noGrp="1"/>
          </p:cNvSpPr>
          <p:nvPr>
            <p:ph type="sldNum" sz="quarter" idx="5"/>
          </p:nvPr>
        </p:nvSpPr>
        <p:spPr/>
        <p:txBody>
          <a:bodyPr/>
          <a:lstStyle/>
          <a:p>
            <a:fld id="{EDD55031-249A-4FB8-9087-C217305B3AC4}" type="slidenum">
              <a:rPr lang="en-IN" smtClean="0"/>
              <a:t>2</a:t>
            </a:fld>
            <a:endParaRPr lang="en-IN"/>
          </a:p>
        </p:txBody>
      </p:sp>
    </p:spTree>
    <p:extLst>
      <p:ext uri="{BB962C8B-B14F-4D97-AF65-F5344CB8AC3E}">
        <p14:creationId xmlns:p14="http://schemas.microsoft.com/office/powerpoint/2010/main" val="2291001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benefits of prebiotic supplementation of infant formula are vast  including inducing a beneficial antibody profile along with an intact response to vaccination.</a:t>
            </a:r>
          </a:p>
        </p:txBody>
      </p:sp>
      <p:sp>
        <p:nvSpPr>
          <p:cNvPr id="4" name="Slide Number Placeholder 3"/>
          <p:cNvSpPr>
            <a:spLocks noGrp="1"/>
          </p:cNvSpPr>
          <p:nvPr>
            <p:ph type="sldNum" sz="quarter" idx="5"/>
          </p:nvPr>
        </p:nvSpPr>
        <p:spPr/>
        <p:txBody>
          <a:bodyPr/>
          <a:lstStyle/>
          <a:p>
            <a:fld id="{EDD55031-249A-4FB8-9087-C217305B3AC4}" type="slidenum">
              <a:rPr lang="en-IN" smtClean="0"/>
              <a:t>24</a:t>
            </a:fld>
            <a:endParaRPr lang="en-IN"/>
          </a:p>
        </p:txBody>
      </p:sp>
    </p:spTree>
    <p:extLst>
      <p:ext uri="{BB962C8B-B14F-4D97-AF65-F5344CB8AC3E}">
        <p14:creationId xmlns:p14="http://schemas.microsoft.com/office/powerpoint/2010/main" val="69280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other vitamins and minerals also play a pivotal role in immune system modulation</a:t>
            </a:r>
          </a:p>
        </p:txBody>
      </p:sp>
      <p:sp>
        <p:nvSpPr>
          <p:cNvPr id="4" name="Slide Number Placeholder 3"/>
          <p:cNvSpPr>
            <a:spLocks noGrp="1"/>
          </p:cNvSpPr>
          <p:nvPr>
            <p:ph type="sldNum" sz="quarter" idx="5"/>
          </p:nvPr>
        </p:nvSpPr>
        <p:spPr/>
        <p:txBody>
          <a:bodyPr/>
          <a:lstStyle/>
          <a:p>
            <a:fld id="{EDD55031-249A-4FB8-9087-C217305B3AC4}" type="slidenum">
              <a:rPr lang="en-IN" smtClean="0"/>
              <a:t>25</a:t>
            </a:fld>
            <a:endParaRPr lang="en-IN"/>
          </a:p>
        </p:txBody>
      </p:sp>
    </p:spTree>
    <p:extLst>
      <p:ext uri="{BB962C8B-B14F-4D97-AF65-F5344CB8AC3E}">
        <p14:creationId xmlns:p14="http://schemas.microsoft.com/office/powerpoint/2010/main" val="129505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Baby is fortified with a patented </a:t>
            </a:r>
            <a:r>
              <a:rPr lang="en-US" dirty="0" err="1"/>
              <a:t>Vivinal</a:t>
            </a:r>
            <a:r>
              <a:rPr lang="en-US" dirty="0"/>
              <a:t> GOS with over 70 clinical studies establishing its efficacy</a:t>
            </a:r>
          </a:p>
        </p:txBody>
      </p:sp>
      <p:sp>
        <p:nvSpPr>
          <p:cNvPr id="4" name="Slide Number Placeholder 3"/>
          <p:cNvSpPr>
            <a:spLocks noGrp="1"/>
          </p:cNvSpPr>
          <p:nvPr>
            <p:ph type="sldNum" sz="quarter" idx="5"/>
          </p:nvPr>
        </p:nvSpPr>
        <p:spPr/>
        <p:txBody>
          <a:bodyPr/>
          <a:lstStyle/>
          <a:p>
            <a:fld id="{EDD55031-249A-4FB8-9087-C217305B3AC4}" type="slidenum">
              <a:rPr lang="en-IN" smtClean="0"/>
              <a:t>26</a:t>
            </a:fld>
            <a:endParaRPr lang="en-IN"/>
          </a:p>
        </p:txBody>
      </p:sp>
    </p:spTree>
    <p:extLst>
      <p:ext uri="{BB962C8B-B14F-4D97-AF65-F5344CB8AC3E}">
        <p14:creationId xmlns:p14="http://schemas.microsoft.com/office/powerpoint/2010/main" val="2229184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above points like “expert in child nutrition”, easily digested and well-tolerated by babies are other HCP’s stated </a:t>
            </a:r>
            <a:r>
              <a:rPr lang="en-US" dirty="0" err="1"/>
              <a:t>reco</a:t>
            </a:r>
            <a:r>
              <a:rPr lang="en-US" dirty="0"/>
              <a:t> drivers that you should emphasize for Peak Baby to drive conversions</a:t>
            </a:r>
          </a:p>
        </p:txBody>
      </p:sp>
      <p:sp>
        <p:nvSpPr>
          <p:cNvPr id="4" name="Slide Number Placeholder 3"/>
          <p:cNvSpPr>
            <a:spLocks noGrp="1"/>
          </p:cNvSpPr>
          <p:nvPr>
            <p:ph type="sldNum" sz="quarter" idx="5"/>
          </p:nvPr>
        </p:nvSpPr>
        <p:spPr/>
        <p:txBody>
          <a:bodyPr/>
          <a:lstStyle/>
          <a:p>
            <a:fld id="{EDD55031-249A-4FB8-9087-C217305B3AC4}" type="slidenum">
              <a:rPr lang="en-IN" smtClean="0"/>
              <a:t>27</a:t>
            </a:fld>
            <a:endParaRPr lang="en-IN"/>
          </a:p>
        </p:txBody>
      </p:sp>
    </p:spTree>
    <p:extLst>
      <p:ext uri="{BB962C8B-B14F-4D97-AF65-F5344CB8AC3E}">
        <p14:creationId xmlns:p14="http://schemas.microsoft.com/office/powerpoint/2010/main" val="102038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should already help to address the 0-12 concerns with the first 2 statements. They are in line with WHO recommendations</a:t>
            </a:r>
          </a:p>
          <a:p>
            <a:endParaRPr lang="en-US" dirty="0"/>
          </a:p>
        </p:txBody>
      </p:sp>
      <p:sp>
        <p:nvSpPr>
          <p:cNvPr id="4" name="Slide Number Placeholder 3"/>
          <p:cNvSpPr>
            <a:spLocks noGrp="1"/>
          </p:cNvSpPr>
          <p:nvPr>
            <p:ph type="sldNum" sz="quarter" idx="5"/>
          </p:nvPr>
        </p:nvSpPr>
        <p:spPr/>
        <p:txBody>
          <a:bodyPr/>
          <a:lstStyle/>
          <a:p>
            <a:fld id="{EDD55031-249A-4FB8-9087-C217305B3AC4}" type="slidenum">
              <a:rPr lang="en-IN" smtClean="0"/>
              <a:t>29</a:t>
            </a:fld>
            <a:endParaRPr lang="en-IN"/>
          </a:p>
        </p:txBody>
      </p:sp>
    </p:spTree>
    <p:extLst>
      <p:ext uri="{BB962C8B-B14F-4D97-AF65-F5344CB8AC3E}">
        <p14:creationId xmlns:p14="http://schemas.microsoft.com/office/powerpoint/2010/main" val="2083372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218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your bragging rights</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The Peak brand from the stables of FrieslandCampina is the only brand that completely caters for the first 6 years of life where nutrition is particularly critical. </a:t>
            </a:r>
          </a:p>
          <a:p>
            <a:r>
              <a:rPr lang="en-US" dirty="0">
                <a:sym typeface="Wingdings" panose="05000000000000000000" pitchFamily="2" charset="2"/>
              </a:rPr>
              <a:t> CTA: Help them grow strong and smart with the DHA advantage</a:t>
            </a:r>
          </a:p>
          <a:p>
            <a:endParaRPr lang="en-US" dirty="0">
              <a:sym typeface="Wingdings" panose="05000000000000000000" pitchFamily="2" charset="2"/>
            </a:endParaRPr>
          </a:p>
          <a:p>
            <a:r>
              <a:rPr lang="en-US" dirty="0">
                <a:sym typeface="Wingdings" panose="05000000000000000000" pitchFamily="2" charset="2"/>
              </a:rPr>
              <a:t>Keep winning guys Looking forward to hearing your ACE stories</a:t>
            </a:r>
            <a:endParaRPr lang="en-US" dirty="0"/>
          </a:p>
        </p:txBody>
      </p:sp>
      <p:sp>
        <p:nvSpPr>
          <p:cNvPr id="4" name="Slide Number Placeholder 3"/>
          <p:cNvSpPr>
            <a:spLocks noGrp="1"/>
          </p:cNvSpPr>
          <p:nvPr>
            <p:ph type="sldNum" sz="quarter" idx="5"/>
          </p:nvPr>
        </p:nvSpPr>
        <p:spPr/>
        <p:txBody>
          <a:bodyPr/>
          <a:lstStyle/>
          <a:p>
            <a:fld id="{EDD55031-249A-4FB8-9087-C217305B3AC4}" type="slidenum">
              <a:rPr lang="en-IN" smtClean="0"/>
              <a:t>31</a:t>
            </a:fld>
            <a:endParaRPr lang="en-IN"/>
          </a:p>
        </p:txBody>
      </p:sp>
    </p:spTree>
    <p:extLst>
      <p:ext uri="{BB962C8B-B14F-4D97-AF65-F5344CB8AC3E}">
        <p14:creationId xmlns:p14="http://schemas.microsoft.com/office/powerpoint/2010/main" val="249478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Breastmilk is incontrovertibly an excellent source of nutrition for the growing infant</a:t>
            </a:r>
          </a:p>
        </p:txBody>
      </p:sp>
      <p:sp>
        <p:nvSpPr>
          <p:cNvPr id="4" name="Slide Number Placeholder 3"/>
          <p:cNvSpPr>
            <a:spLocks noGrp="1"/>
          </p:cNvSpPr>
          <p:nvPr>
            <p:ph type="sldNum" sz="quarter" idx="5"/>
          </p:nvPr>
        </p:nvSpPr>
        <p:spPr/>
        <p:txBody>
          <a:bodyPr/>
          <a:lstStyle/>
          <a:p>
            <a:fld id="{EDD55031-249A-4FB8-9087-C217305B3AC4}" type="slidenum">
              <a:rPr lang="en-IN" smtClean="0"/>
              <a:t>3</a:t>
            </a:fld>
            <a:endParaRPr lang="en-IN"/>
          </a:p>
        </p:txBody>
      </p:sp>
    </p:spTree>
    <p:extLst>
      <p:ext uri="{BB962C8B-B14F-4D97-AF65-F5344CB8AC3E}">
        <p14:creationId xmlns:p14="http://schemas.microsoft.com/office/powerpoint/2010/main" val="926850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established the benefits of breastmilk and WHO recommendation, how EBF compliant are Nigerian mums?  “Maternal health problems” are considered the most valid reason why a mum might not be able to breastfeed.  </a:t>
            </a:r>
          </a:p>
        </p:txBody>
      </p:sp>
      <p:sp>
        <p:nvSpPr>
          <p:cNvPr id="4" name="Slide Number Placeholder 3"/>
          <p:cNvSpPr>
            <a:spLocks noGrp="1"/>
          </p:cNvSpPr>
          <p:nvPr>
            <p:ph type="sldNum" sz="quarter" idx="5"/>
          </p:nvPr>
        </p:nvSpPr>
        <p:spPr/>
        <p:txBody>
          <a:bodyPr/>
          <a:lstStyle/>
          <a:p>
            <a:fld id="{EDD55031-249A-4FB8-9087-C217305B3AC4}" type="slidenum">
              <a:rPr lang="en-IN" smtClean="0"/>
              <a:t>4</a:t>
            </a:fld>
            <a:endParaRPr lang="en-IN"/>
          </a:p>
        </p:txBody>
      </p:sp>
    </p:spTree>
    <p:extLst>
      <p:ext uri="{BB962C8B-B14F-4D97-AF65-F5344CB8AC3E}">
        <p14:creationId xmlns:p14="http://schemas.microsoft.com/office/powerpoint/2010/main" val="746566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Improving breastfeeding practices in Nigeria is of utmost importance as we seek to achieve the desired outcomes along the 3 key pillars of brain development, physical growth and immunity</a:t>
            </a:r>
          </a:p>
        </p:txBody>
      </p:sp>
      <p:sp>
        <p:nvSpPr>
          <p:cNvPr id="4" name="Slide Number Placeholder 3"/>
          <p:cNvSpPr>
            <a:spLocks noGrp="1"/>
          </p:cNvSpPr>
          <p:nvPr>
            <p:ph type="sldNum" sz="quarter" idx="5"/>
          </p:nvPr>
        </p:nvSpPr>
        <p:spPr/>
        <p:txBody>
          <a:bodyPr/>
          <a:lstStyle/>
          <a:p>
            <a:fld id="{EDD55031-249A-4FB8-9087-C217305B3AC4}" type="slidenum">
              <a:rPr lang="en-IN" smtClean="0"/>
              <a:t>5</a:t>
            </a:fld>
            <a:endParaRPr lang="en-IN"/>
          </a:p>
        </p:txBody>
      </p:sp>
    </p:spTree>
    <p:extLst>
      <p:ext uri="{BB962C8B-B14F-4D97-AF65-F5344CB8AC3E}">
        <p14:creationId xmlns:p14="http://schemas.microsoft.com/office/powerpoint/2010/main" val="1558031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brain of a child is a developing miracle.  A truly complex process that requires good nutritional support particularly in the early years.  The brain reaches 72% of its adult size in the first year. There is scientific evidence that  Brain volume achieved at the end of the first year is a strong determinant of later life intelligence.  During pregnancy and infancy, the brain volume achieved  is essential to establish the neuronal networks and capacity for the development of cognitive, motor, social, and emotional skills that will be continually refined throughout childhood and adulthood. Such dramatic changes in brain structure and function are associated with very large energetic demands exceeding by far those of other organs of the body.</a:t>
            </a:r>
          </a:p>
          <a:p>
            <a:r>
              <a:rPr lang="en-US" dirty="0"/>
              <a:t>Cognitive development is also at its Peak within the first one year of life.</a:t>
            </a:r>
          </a:p>
          <a:p>
            <a:endParaRPr lang="en-US" dirty="0"/>
          </a:p>
        </p:txBody>
      </p:sp>
      <p:sp>
        <p:nvSpPr>
          <p:cNvPr id="4" name="Slide Number Placeholder 3"/>
          <p:cNvSpPr>
            <a:spLocks noGrp="1"/>
          </p:cNvSpPr>
          <p:nvPr>
            <p:ph type="sldNum" sz="quarter" idx="5"/>
          </p:nvPr>
        </p:nvSpPr>
        <p:spPr/>
        <p:txBody>
          <a:bodyPr/>
          <a:lstStyle/>
          <a:p>
            <a:fld id="{EDD55031-249A-4FB8-9087-C217305B3AC4}" type="slidenum">
              <a:rPr lang="en-IN" smtClean="0"/>
              <a:t>7</a:t>
            </a:fld>
            <a:endParaRPr lang="en-IN"/>
          </a:p>
        </p:txBody>
      </p:sp>
    </p:spTree>
    <p:extLst>
      <p:ext uri="{BB962C8B-B14F-4D97-AF65-F5344CB8AC3E}">
        <p14:creationId xmlns:p14="http://schemas.microsoft.com/office/powerpoint/2010/main" val="4069402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Neuroplasticity</a:t>
            </a:r>
            <a:r>
              <a:rPr lang="en-US" dirty="0"/>
              <a:t>, also known as neural plasticity, or brain plasticity, is the ability of neural networks in the brain to change through growth and reorganization.</a:t>
            </a:r>
          </a:p>
          <a:p>
            <a:endParaRPr lang="en-US" dirty="0"/>
          </a:p>
          <a:p>
            <a:r>
              <a:rPr lang="en-US" dirty="0"/>
              <a:t>The function of </a:t>
            </a:r>
            <a:r>
              <a:rPr lang="en-US" b="1" dirty="0"/>
              <a:t>scaffolding proteins </a:t>
            </a:r>
            <a:r>
              <a:rPr lang="en-US" dirty="0"/>
              <a:t>is to bring together two or more proteins in a relatively stable configuration, hence their name. These proteins are further organized into functional units to enhance signaling efficiency</a:t>
            </a:r>
          </a:p>
          <a:p>
            <a:endParaRPr lang="en-US" dirty="0"/>
          </a:p>
        </p:txBody>
      </p:sp>
      <p:sp>
        <p:nvSpPr>
          <p:cNvPr id="4" name="Slide Number Placeholder 3"/>
          <p:cNvSpPr>
            <a:spLocks noGrp="1"/>
          </p:cNvSpPr>
          <p:nvPr>
            <p:ph type="sldNum" sz="quarter" idx="5"/>
          </p:nvPr>
        </p:nvSpPr>
        <p:spPr/>
        <p:txBody>
          <a:bodyPr/>
          <a:lstStyle/>
          <a:p>
            <a:fld id="{EDD55031-249A-4FB8-9087-C217305B3AC4}" type="slidenum">
              <a:rPr lang="en-IN" smtClean="0"/>
              <a:t>8</a:t>
            </a:fld>
            <a:endParaRPr lang="en-IN"/>
          </a:p>
        </p:txBody>
      </p:sp>
    </p:spTree>
    <p:extLst>
      <p:ext uri="{BB962C8B-B14F-4D97-AF65-F5344CB8AC3E}">
        <p14:creationId xmlns:p14="http://schemas.microsoft.com/office/powerpoint/2010/main" val="3180990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DHA content of breastmilk depends on the diet of the mother. </a:t>
            </a:r>
          </a:p>
        </p:txBody>
      </p:sp>
      <p:sp>
        <p:nvSpPr>
          <p:cNvPr id="4" name="Slide Number Placeholder 3"/>
          <p:cNvSpPr>
            <a:spLocks noGrp="1"/>
          </p:cNvSpPr>
          <p:nvPr>
            <p:ph type="sldNum" sz="quarter" idx="5"/>
          </p:nvPr>
        </p:nvSpPr>
        <p:spPr/>
        <p:txBody>
          <a:bodyPr/>
          <a:lstStyle/>
          <a:p>
            <a:fld id="{EDD55031-249A-4FB8-9087-C217305B3AC4}" type="slidenum">
              <a:rPr lang="en-IN" smtClean="0"/>
              <a:t>9</a:t>
            </a:fld>
            <a:endParaRPr lang="en-IN"/>
          </a:p>
        </p:txBody>
      </p:sp>
    </p:spTree>
    <p:extLst>
      <p:ext uri="{BB962C8B-B14F-4D97-AF65-F5344CB8AC3E}">
        <p14:creationId xmlns:p14="http://schemas.microsoft.com/office/powerpoint/2010/main" val="2541205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BSID-II</a:t>
            </a:r>
            <a:r>
              <a:rPr lang="en-US" dirty="0"/>
              <a:t>-Bayley Scales of Infant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VEP</a:t>
            </a:r>
            <a:r>
              <a:rPr lang="en-US" dirty="0"/>
              <a:t>-Visual evoked potential (VEP) is a highly-advanced vision test that objectively measures how well your entire vision system is working.</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Wheezing</a:t>
            </a:r>
            <a:r>
              <a:rPr lang="en-US" sz="1200" kern="1200" dirty="0">
                <a:solidFill>
                  <a:schemeClr val="tx1"/>
                </a:solidFill>
                <a:effectLst/>
                <a:latin typeface="+mn-lt"/>
                <a:ea typeface="+mn-ea"/>
                <a:cs typeface="+mn-cs"/>
              </a:rPr>
              <a:t>- refers to a high-pitched, coarse whistling sound made while breathing. Often caused by respiratory allergies or infections.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Bronchitis</a:t>
            </a:r>
            <a:r>
              <a:rPr lang="en-US" sz="1200" kern="1200" dirty="0">
                <a:solidFill>
                  <a:schemeClr val="tx1"/>
                </a:solidFill>
                <a:effectLst/>
                <a:latin typeface="+mn-lt"/>
                <a:ea typeface="+mn-ea"/>
                <a:cs typeface="+mn-cs"/>
              </a:rPr>
              <a:t> is an infection of the main airways of the lungs (bronchi), causing them to become irritated and inflamed.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Bronchiolitis</a:t>
            </a:r>
            <a:r>
              <a:rPr lang="en-US" sz="1200" kern="1200" dirty="0">
                <a:solidFill>
                  <a:schemeClr val="tx1"/>
                </a:solidFill>
                <a:effectLst/>
                <a:latin typeface="+mn-lt"/>
                <a:ea typeface="+mn-ea"/>
                <a:cs typeface="+mn-cs"/>
              </a:rPr>
              <a:t> is a common lower respiratory tract infection that affects babies and young children under 2 years old. Most cases are mild and clear up within 2 to 3 weeks without the need for treatment, although some children have severe symptoms and need hospital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EDD55031-249A-4FB8-9087-C217305B3AC4}" type="slidenum">
              <a:rPr lang="en-IN" smtClean="0"/>
              <a:t>10</a:t>
            </a:fld>
            <a:endParaRPr lang="en-IN"/>
          </a:p>
        </p:txBody>
      </p:sp>
    </p:spTree>
    <p:extLst>
      <p:ext uri="{BB962C8B-B14F-4D97-AF65-F5344CB8AC3E}">
        <p14:creationId xmlns:p14="http://schemas.microsoft.com/office/powerpoint/2010/main" val="3007472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66B9-37CE-49D7-89EF-2192495F00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E0E6A3F-BCE3-4692-ADF5-96924B741D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B390F1B-E549-4089-B624-8878F45C2EEC}"/>
              </a:ext>
            </a:extLst>
          </p:cNvPr>
          <p:cNvSpPr>
            <a:spLocks noGrp="1"/>
          </p:cNvSpPr>
          <p:nvPr>
            <p:ph type="dt" sz="half" idx="10"/>
          </p:nvPr>
        </p:nvSpPr>
        <p:spPr/>
        <p:txBody>
          <a:bodyPr/>
          <a:lstStyle/>
          <a:p>
            <a:fld id="{308AD9E7-9B30-4FB3-BA71-0237A3C7DB35}" type="datetimeFigureOut">
              <a:rPr lang="en-IN" smtClean="0"/>
              <a:t>10-08-2024</a:t>
            </a:fld>
            <a:endParaRPr lang="en-IN"/>
          </a:p>
        </p:txBody>
      </p:sp>
      <p:sp>
        <p:nvSpPr>
          <p:cNvPr id="5" name="Footer Placeholder 4">
            <a:extLst>
              <a:ext uri="{FF2B5EF4-FFF2-40B4-BE49-F238E27FC236}">
                <a16:creationId xmlns:a16="http://schemas.microsoft.com/office/drawing/2014/main" id="{B417BDB6-F11F-4014-9454-CFB1C92C99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D7C8B-94E4-441B-B548-E6A8FD61F3C0}"/>
              </a:ext>
            </a:extLst>
          </p:cNvPr>
          <p:cNvSpPr>
            <a:spLocks noGrp="1"/>
          </p:cNvSpPr>
          <p:nvPr>
            <p:ph type="sldNum" sz="quarter" idx="12"/>
          </p:nvPr>
        </p:nvSpPr>
        <p:spPr/>
        <p:txBody>
          <a:bodyPr/>
          <a:lstStyle/>
          <a:p>
            <a:fld id="{3D8F63A4-5286-42B2-96FB-89356A560B42}" type="slidenum">
              <a:rPr lang="en-IN" smtClean="0"/>
              <a:t>‹#›</a:t>
            </a:fld>
            <a:endParaRPr lang="en-IN"/>
          </a:p>
        </p:txBody>
      </p:sp>
    </p:spTree>
    <p:extLst>
      <p:ext uri="{BB962C8B-B14F-4D97-AF65-F5344CB8AC3E}">
        <p14:creationId xmlns:p14="http://schemas.microsoft.com/office/powerpoint/2010/main" val="2911474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72A1-29FE-44EB-9D04-92236BC7E7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98032D-6011-4EA0-B7F4-5BC2455411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51F76F-9740-4EEB-948C-8013AFCD2D01}"/>
              </a:ext>
            </a:extLst>
          </p:cNvPr>
          <p:cNvSpPr>
            <a:spLocks noGrp="1"/>
          </p:cNvSpPr>
          <p:nvPr>
            <p:ph type="dt" sz="half" idx="10"/>
          </p:nvPr>
        </p:nvSpPr>
        <p:spPr/>
        <p:txBody>
          <a:bodyPr/>
          <a:lstStyle/>
          <a:p>
            <a:fld id="{308AD9E7-9B30-4FB3-BA71-0237A3C7DB35}" type="datetimeFigureOut">
              <a:rPr lang="en-IN" smtClean="0"/>
              <a:t>10-08-2024</a:t>
            </a:fld>
            <a:endParaRPr lang="en-IN"/>
          </a:p>
        </p:txBody>
      </p:sp>
      <p:sp>
        <p:nvSpPr>
          <p:cNvPr id="5" name="Footer Placeholder 4">
            <a:extLst>
              <a:ext uri="{FF2B5EF4-FFF2-40B4-BE49-F238E27FC236}">
                <a16:creationId xmlns:a16="http://schemas.microsoft.com/office/drawing/2014/main" id="{BBF0C627-AAD4-4A31-8AEB-18B6DEA20E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BB68F2-E226-42D6-9CBB-1EF99678E7A3}"/>
              </a:ext>
            </a:extLst>
          </p:cNvPr>
          <p:cNvSpPr>
            <a:spLocks noGrp="1"/>
          </p:cNvSpPr>
          <p:nvPr>
            <p:ph type="sldNum" sz="quarter" idx="12"/>
          </p:nvPr>
        </p:nvSpPr>
        <p:spPr/>
        <p:txBody>
          <a:bodyPr/>
          <a:lstStyle/>
          <a:p>
            <a:fld id="{3D8F63A4-5286-42B2-96FB-89356A560B42}" type="slidenum">
              <a:rPr lang="en-IN" smtClean="0"/>
              <a:t>‹#›</a:t>
            </a:fld>
            <a:endParaRPr lang="en-IN"/>
          </a:p>
        </p:txBody>
      </p:sp>
    </p:spTree>
    <p:extLst>
      <p:ext uri="{BB962C8B-B14F-4D97-AF65-F5344CB8AC3E}">
        <p14:creationId xmlns:p14="http://schemas.microsoft.com/office/powerpoint/2010/main" val="135254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1FC939-F769-4EA5-BBC8-F0D60A4E11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5A0908-2522-494C-A875-407E090E8C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C8D5D9-F4B1-43A9-9B21-AA3E080C6038}"/>
              </a:ext>
            </a:extLst>
          </p:cNvPr>
          <p:cNvSpPr>
            <a:spLocks noGrp="1"/>
          </p:cNvSpPr>
          <p:nvPr>
            <p:ph type="dt" sz="half" idx="10"/>
          </p:nvPr>
        </p:nvSpPr>
        <p:spPr/>
        <p:txBody>
          <a:bodyPr/>
          <a:lstStyle/>
          <a:p>
            <a:fld id="{308AD9E7-9B30-4FB3-BA71-0237A3C7DB35}" type="datetimeFigureOut">
              <a:rPr lang="en-IN" smtClean="0"/>
              <a:t>10-08-2024</a:t>
            </a:fld>
            <a:endParaRPr lang="en-IN"/>
          </a:p>
        </p:txBody>
      </p:sp>
      <p:sp>
        <p:nvSpPr>
          <p:cNvPr id="5" name="Footer Placeholder 4">
            <a:extLst>
              <a:ext uri="{FF2B5EF4-FFF2-40B4-BE49-F238E27FC236}">
                <a16:creationId xmlns:a16="http://schemas.microsoft.com/office/drawing/2014/main" id="{4ABC73D3-F57A-463A-B947-F9C3B9AFD4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EE3015-027D-4608-A445-55F49F83669D}"/>
              </a:ext>
            </a:extLst>
          </p:cNvPr>
          <p:cNvSpPr>
            <a:spLocks noGrp="1"/>
          </p:cNvSpPr>
          <p:nvPr>
            <p:ph type="sldNum" sz="quarter" idx="12"/>
          </p:nvPr>
        </p:nvSpPr>
        <p:spPr/>
        <p:txBody>
          <a:bodyPr/>
          <a:lstStyle/>
          <a:p>
            <a:fld id="{3D8F63A4-5286-42B2-96FB-89356A560B42}" type="slidenum">
              <a:rPr lang="en-IN" smtClean="0"/>
              <a:t>‹#›</a:t>
            </a:fld>
            <a:endParaRPr lang="en-IN"/>
          </a:p>
        </p:txBody>
      </p:sp>
    </p:spTree>
    <p:extLst>
      <p:ext uri="{BB962C8B-B14F-4D97-AF65-F5344CB8AC3E}">
        <p14:creationId xmlns:p14="http://schemas.microsoft.com/office/powerpoint/2010/main" val="297205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9"/>
          <p:cNvSpPr txBox="1">
            <a:spLocks noGrp="1"/>
          </p:cNvSpPr>
          <p:nvPr>
            <p:ph type="title"/>
          </p:nvPr>
        </p:nvSpPr>
        <p:spPr>
          <a:xfrm>
            <a:off x="415119" y="1"/>
            <a:ext cx="10310884" cy="8052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lang="en-IN"/>
          </a:p>
        </p:txBody>
      </p:sp>
    </p:spTree>
    <p:extLst>
      <p:ext uri="{BB962C8B-B14F-4D97-AF65-F5344CB8AC3E}">
        <p14:creationId xmlns:p14="http://schemas.microsoft.com/office/powerpoint/2010/main" val="2202036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lang="en-IN"/>
          </a:p>
        </p:txBody>
      </p:sp>
    </p:spTree>
    <p:extLst>
      <p:ext uri="{BB962C8B-B14F-4D97-AF65-F5344CB8AC3E}">
        <p14:creationId xmlns:p14="http://schemas.microsoft.com/office/powerpoint/2010/main" val="774673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15119" y="1"/>
            <a:ext cx="10310884" cy="8052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C4587"/>
              </a:buClr>
              <a:buSzPts val="1800"/>
              <a:buNone/>
              <a:defRPr>
                <a:solidFill>
                  <a:srgbClr val="1C4587"/>
                </a:solidFill>
              </a:defRPr>
            </a:lvl1pPr>
            <a:lvl2pPr lvl="1">
              <a:spcBef>
                <a:spcPts val="0"/>
              </a:spcBef>
              <a:spcAft>
                <a:spcPts val="0"/>
              </a:spcAft>
              <a:buClr>
                <a:srgbClr val="1C4587"/>
              </a:buClr>
              <a:buSzPts val="1400"/>
              <a:buNone/>
              <a:defRPr>
                <a:solidFill>
                  <a:srgbClr val="1C4587"/>
                </a:solidFill>
              </a:defRPr>
            </a:lvl2pPr>
            <a:lvl3pPr lvl="2">
              <a:spcBef>
                <a:spcPts val="0"/>
              </a:spcBef>
              <a:spcAft>
                <a:spcPts val="0"/>
              </a:spcAft>
              <a:buClr>
                <a:srgbClr val="1C4587"/>
              </a:buClr>
              <a:buSzPts val="1400"/>
              <a:buNone/>
              <a:defRPr>
                <a:solidFill>
                  <a:srgbClr val="1C4587"/>
                </a:solidFill>
              </a:defRPr>
            </a:lvl3pPr>
            <a:lvl4pPr lvl="3">
              <a:spcBef>
                <a:spcPts val="0"/>
              </a:spcBef>
              <a:spcAft>
                <a:spcPts val="0"/>
              </a:spcAft>
              <a:buClr>
                <a:srgbClr val="1C4587"/>
              </a:buClr>
              <a:buSzPts val="1400"/>
              <a:buNone/>
              <a:defRPr>
                <a:solidFill>
                  <a:srgbClr val="1C4587"/>
                </a:solidFill>
              </a:defRPr>
            </a:lvl4pPr>
            <a:lvl5pPr lvl="4">
              <a:spcBef>
                <a:spcPts val="0"/>
              </a:spcBef>
              <a:spcAft>
                <a:spcPts val="0"/>
              </a:spcAft>
              <a:buClr>
                <a:srgbClr val="1C4587"/>
              </a:buClr>
              <a:buSzPts val="1400"/>
              <a:buNone/>
              <a:defRPr>
                <a:solidFill>
                  <a:srgbClr val="1C4587"/>
                </a:solidFill>
              </a:defRPr>
            </a:lvl5pPr>
            <a:lvl6pPr lvl="5">
              <a:spcBef>
                <a:spcPts val="0"/>
              </a:spcBef>
              <a:spcAft>
                <a:spcPts val="0"/>
              </a:spcAft>
              <a:buClr>
                <a:srgbClr val="1C4587"/>
              </a:buClr>
              <a:buSzPts val="1400"/>
              <a:buNone/>
              <a:defRPr>
                <a:solidFill>
                  <a:srgbClr val="1C4587"/>
                </a:solidFill>
              </a:defRPr>
            </a:lvl6pPr>
            <a:lvl7pPr lvl="6">
              <a:spcBef>
                <a:spcPts val="0"/>
              </a:spcBef>
              <a:spcAft>
                <a:spcPts val="0"/>
              </a:spcAft>
              <a:buClr>
                <a:srgbClr val="1C4587"/>
              </a:buClr>
              <a:buSzPts val="1400"/>
              <a:buNone/>
              <a:defRPr>
                <a:solidFill>
                  <a:srgbClr val="1C4587"/>
                </a:solidFill>
              </a:defRPr>
            </a:lvl7pPr>
            <a:lvl8pPr lvl="7">
              <a:spcBef>
                <a:spcPts val="0"/>
              </a:spcBef>
              <a:spcAft>
                <a:spcPts val="0"/>
              </a:spcAft>
              <a:buClr>
                <a:srgbClr val="1C4587"/>
              </a:buClr>
              <a:buSzPts val="1400"/>
              <a:buNone/>
              <a:defRPr>
                <a:solidFill>
                  <a:srgbClr val="1C4587"/>
                </a:solidFill>
              </a:defRPr>
            </a:lvl8pPr>
            <a:lvl9pPr lvl="8">
              <a:spcBef>
                <a:spcPts val="0"/>
              </a:spcBef>
              <a:spcAft>
                <a:spcPts val="0"/>
              </a:spcAft>
              <a:buClr>
                <a:srgbClr val="1C4587"/>
              </a:buClr>
              <a:buSzPts val="1400"/>
              <a:buNone/>
              <a:defRPr>
                <a:solidFill>
                  <a:srgbClr val="1C4587"/>
                </a:solidFill>
              </a:defRPr>
            </a:lvl9pPr>
          </a:lstStyle>
          <a:p>
            <a:endParaRPr/>
          </a:p>
        </p:txBody>
      </p:sp>
      <p:sp>
        <p:nvSpPr>
          <p:cNvPr id="20" name="Google Shape;20;p5"/>
          <p:cNvSpPr txBox="1">
            <a:spLocks noGrp="1"/>
          </p:cNvSpPr>
          <p:nvPr>
            <p:ph type="body" idx="1"/>
          </p:nvPr>
        </p:nvSpPr>
        <p:spPr>
          <a:xfrm>
            <a:off x="415119" y="1253330"/>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C4587"/>
              </a:buClr>
              <a:buSzPts val="1800"/>
              <a:buChar char="•"/>
              <a:defRPr>
                <a:solidFill>
                  <a:srgbClr val="1C4587"/>
                </a:solidFill>
              </a:defRPr>
            </a:lvl1pPr>
            <a:lvl2pPr marL="914400" lvl="1" indent="-342900" algn="l">
              <a:lnSpc>
                <a:spcPct val="90000"/>
              </a:lnSpc>
              <a:spcBef>
                <a:spcPts val="500"/>
              </a:spcBef>
              <a:spcAft>
                <a:spcPts val="0"/>
              </a:spcAft>
              <a:buClr>
                <a:srgbClr val="1C4587"/>
              </a:buClr>
              <a:buSzPts val="1800"/>
              <a:buChar char="•"/>
              <a:defRPr>
                <a:solidFill>
                  <a:srgbClr val="1C4587"/>
                </a:solidFill>
              </a:defRPr>
            </a:lvl2pPr>
            <a:lvl3pPr marL="1371600" lvl="2" indent="-342900" algn="l">
              <a:lnSpc>
                <a:spcPct val="90000"/>
              </a:lnSpc>
              <a:spcBef>
                <a:spcPts val="500"/>
              </a:spcBef>
              <a:spcAft>
                <a:spcPts val="0"/>
              </a:spcAft>
              <a:buClr>
                <a:srgbClr val="1C4587"/>
              </a:buClr>
              <a:buSzPts val="1800"/>
              <a:buChar char="•"/>
              <a:defRPr>
                <a:solidFill>
                  <a:srgbClr val="1C4587"/>
                </a:solidFill>
              </a:defRPr>
            </a:lvl3pPr>
            <a:lvl4pPr marL="1828800" lvl="3" indent="-342900" algn="l">
              <a:lnSpc>
                <a:spcPct val="90000"/>
              </a:lnSpc>
              <a:spcBef>
                <a:spcPts val="500"/>
              </a:spcBef>
              <a:spcAft>
                <a:spcPts val="0"/>
              </a:spcAft>
              <a:buClr>
                <a:srgbClr val="1C4587"/>
              </a:buClr>
              <a:buSzPts val="1800"/>
              <a:buChar char="•"/>
              <a:defRPr>
                <a:solidFill>
                  <a:srgbClr val="1C4587"/>
                </a:solidFill>
              </a:defRPr>
            </a:lvl4pPr>
            <a:lvl5pPr marL="2286000" lvl="4" indent="-342900" algn="l">
              <a:lnSpc>
                <a:spcPct val="90000"/>
              </a:lnSpc>
              <a:spcBef>
                <a:spcPts val="500"/>
              </a:spcBef>
              <a:spcAft>
                <a:spcPts val="0"/>
              </a:spcAft>
              <a:buClr>
                <a:srgbClr val="1C4587"/>
              </a:buClr>
              <a:buSzPts val="1800"/>
              <a:buChar char="•"/>
              <a:defRPr>
                <a:solidFill>
                  <a:srgbClr val="1C4587"/>
                </a:solidFill>
              </a:defRPr>
            </a:lvl5pPr>
            <a:lvl6pPr marL="2743200" lvl="5" indent="-342900" algn="l">
              <a:lnSpc>
                <a:spcPct val="90000"/>
              </a:lnSpc>
              <a:spcBef>
                <a:spcPts val="500"/>
              </a:spcBef>
              <a:spcAft>
                <a:spcPts val="0"/>
              </a:spcAft>
              <a:buClr>
                <a:srgbClr val="1C4587"/>
              </a:buClr>
              <a:buSzPts val="1800"/>
              <a:buChar char="•"/>
              <a:defRPr>
                <a:solidFill>
                  <a:srgbClr val="1C4587"/>
                </a:solidFill>
              </a:defRPr>
            </a:lvl6pPr>
            <a:lvl7pPr marL="3200400" lvl="6" indent="-342900" algn="l">
              <a:lnSpc>
                <a:spcPct val="90000"/>
              </a:lnSpc>
              <a:spcBef>
                <a:spcPts val="500"/>
              </a:spcBef>
              <a:spcAft>
                <a:spcPts val="0"/>
              </a:spcAft>
              <a:buClr>
                <a:srgbClr val="1C4587"/>
              </a:buClr>
              <a:buSzPts val="1800"/>
              <a:buChar char="•"/>
              <a:defRPr>
                <a:solidFill>
                  <a:srgbClr val="1C4587"/>
                </a:solidFill>
              </a:defRPr>
            </a:lvl7pPr>
            <a:lvl8pPr marL="3657600" lvl="7" indent="-342900" algn="l">
              <a:lnSpc>
                <a:spcPct val="90000"/>
              </a:lnSpc>
              <a:spcBef>
                <a:spcPts val="500"/>
              </a:spcBef>
              <a:spcAft>
                <a:spcPts val="0"/>
              </a:spcAft>
              <a:buClr>
                <a:srgbClr val="1C4587"/>
              </a:buClr>
              <a:buSzPts val="1800"/>
              <a:buChar char="•"/>
              <a:defRPr>
                <a:solidFill>
                  <a:srgbClr val="1C4587"/>
                </a:solidFill>
              </a:defRPr>
            </a:lvl8pPr>
            <a:lvl9pPr marL="4114800" lvl="8" indent="-342900" algn="l">
              <a:lnSpc>
                <a:spcPct val="90000"/>
              </a:lnSpc>
              <a:spcBef>
                <a:spcPts val="500"/>
              </a:spcBef>
              <a:spcAft>
                <a:spcPts val="0"/>
              </a:spcAft>
              <a:buClr>
                <a:srgbClr val="1C4587"/>
              </a:buClr>
              <a:buSzPts val="1800"/>
              <a:buChar char="•"/>
              <a:defRPr>
                <a:solidFill>
                  <a:srgbClr val="1C4587"/>
                </a:solidFill>
              </a:defRPr>
            </a:lvl9pPr>
          </a:lstStyle>
          <a:p>
            <a:endParaRPr/>
          </a:p>
        </p:txBody>
      </p:sp>
      <p:sp>
        <p:nvSpPr>
          <p:cNvPr id="21" name="Google Shape;2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lang="en-IN"/>
          </a:p>
        </p:txBody>
      </p:sp>
    </p:spTree>
    <p:extLst>
      <p:ext uri="{BB962C8B-B14F-4D97-AF65-F5344CB8AC3E}">
        <p14:creationId xmlns:p14="http://schemas.microsoft.com/office/powerpoint/2010/main" val="1408291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69D-1F50-4300-8469-E509FE6CDD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E21EAC-AF8B-43A6-B37A-FA28678CA3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045583-5B80-486B-835D-5FAFE07A720B}"/>
              </a:ext>
            </a:extLst>
          </p:cNvPr>
          <p:cNvSpPr>
            <a:spLocks noGrp="1"/>
          </p:cNvSpPr>
          <p:nvPr>
            <p:ph type="dt" sz="half" idx="10"/>
          </p:nvPr>
        </p:nvSpPr>
        <p:spPr/>
        <p:txBody>
          <a:bodyPr/>
          <a:lstStyle/>
          <a:p>
            <a:fld id="{308AD9E7-9B30-4FB3-BA71-0237A3C7DB35}" type="datetimeFigureOut">
              <a:rPr lang="en-IN" smtClean="0"/>
              <a:t>10-08-2024</a:t>
            </a:fld>
            <a:endParaRPr lang="en-IN"/>
          </a:p>
        </p:txBody>
      </p:sp>
      <p:sp>
        <p:nvSpPr>
          <p:cNvPr id="5" name="Footer Placeholder 4">
            <a:extLst>
              <a:ext uri="{FF2B5EF4-FFF2-40B4-BE49-F238E27FC236}">
                <a16:creationId xmlns:a16="http://schemas.microsoft.com/office/drawing/2014/main" id="{8ACEC5E7-EB36-4391-9978-3B104AF2DC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9F2455-6B12-4498-BBE4-6B1A841790D8}"/>
              </a:ext>
            </a:extLst>
          </p:cNvPr>
          <p:cNvSpPr>
            <a:spLocks noGrp="1"/>
          </p:cNvSpPr>
          <p:nvPr>
            <p:ph type="sldNum" sz="quarter" idx="12"/>
          </p:nvPr>
        </p:nvSpPr>
        <p:spPr/>
        <p:txBody>
          <a:bodyPr/>
          <a:lstStyle/>
          <a:p>
            <a:fld id="{3D8F63A4-5286-42B2-96FB-89356A560B42}" type="slidenum">
              <a:rPr lang="en-IN" smtClean="0"/>
              <a:t>‹#›</a:t>
            </a:fld>
            <a:endParaRPr lang="en-IN"/>
          </a:p>
        </p:txBody>
      </p:sp>
    </p:spTree>
    <p:extLst>
      <p:ext uri="{BB962C8B-B14F-4D97-AF65-F5344CB8AC3E}">
        <p14:creationId xmlns:p14="http://schemas.microsoft.com/office/powerpoint/2010/main" val="3503378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B38-AE91-4767-B66F-03D9BB7FFC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E9AF113-AE43-4A0A-80F7-707A6C9709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D3E140-F0D9-4CDB-9870-1429F7C206BD}"/>
              </a:ext>
            </a:extLst>
          </p:cNvPr>
          <p:cNvSpPr>
            <a:spLocks noGrp="1"/>
          </p:cNvSpPr>
          <p:nvPr>
            <p:ph type="dt" sz="half" idx="10"/>
          </p:nvPr>
        </p:nvSpPr>
        <p:spPr/>
        <p:txBody>
          <a:bodyPr/>
          <a:lstStyle/>
          <a:p>
            <a:fld id="{308AD9E7-9B30-4FB3-BA71-0237A3C7DB35}" type="datetimeFigureOut">
              <a:rPr lang="en-IN" smtClean="0"/>
              <a:t>10-08-2024</a:t>
            </a:fld>
            <a:endParaRPr lang="en-IN"/>
          </a:p>
        </p:txBody>
      </p:sp>
      <p:sp>
        <p:nvSpPr>
          <p:cNvPr id="5" name="Footer Placeholder 4">
            <a:extLst>
              <a:ext uri="{FF2B5EF4-FFF2-40B4-BE49-F238E27FC236}">
                <a16:creationId xmlns:a16="http://schemas.microsoft.com/office/drawing/2014/main" id="{0882634F-DC36-4190-9D34-E258DA35F7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6FF28D-8676-4C67-84CB-5B8F86BB71DB}"/>
              </a:ext>
            </a:extLst>
          </p:cNvPr>
          <p:cNvSpPr>
            <a:spLocks noGrp="1"/>
          </p:cNvSpPr>
          <p:nvPr>
            <p:ph type="sldNum" sz="quarter" idx="12"/>
          </p:nvPr>
        </p:nvSpPr>
        <p:spPr/>
        <p:txBody>
          <a:bodyPr/>
          <a:lstStyle/>
          <a:p>
            <a:fld id="{3D8F63A4-5286-42B2-96FB-89356A560B42}" type="slidenum">
              <a:rPr lang="en-IN" smtClean="0"/>
              <a:t>‹#›</a:t>
            </a:fld>
            <a:endParaRPr lang="en-IN"/>
          </a:p>
        </p:txBody>
      </p:sp>
    </p:spTree>
    <p:extLst>
      <p:ext uri="{BB962C8B-B14F-4D97-AF65-F5344CB8AC3E}">
        <p14:creationId xmlns:p14="http://schemas.microsoft.com/office/powerpoint/2010/main" val="4198086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35DD-3B06-4458-9CB5-51B3B80147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5F67F8-DE18-4DCE-B77B-75002820C7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A0DCC0-605E-4FFB-B13D-3898897D34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93C115E-530A-4FC1-A240-3E4C45454EEC}"/>
              </a:ext>
            </a:extLst>
          </p:cNvPr>
          <p:cNvSpPr>
            <a:spLocks noGrp="1"/>
          </p:cNvSpPr>
          <p:nvPr>
            <p:ph type="dt" sz="half" idx="10"/>
          </p:nvPr>
        </p:nvSpPr>
        <p:spPr/>
        <p:txBody>
          <a:bodyPr/>
          <a:lstStyle/>
          <a:p>
            <a:fld id="{308AD9E7-9B30-4FB3-BA71-0237A3C7DB35}" type="datetimeFigureOut">
              <a:rPr lang="en-IN" smtClean="0"/>
              <a:t>10-08-2024</a:t>
            </a:fld>
            <a:endParaRPr lang="en-IN"/>
          </a:p>
        </p:txBody>
      </p:sp>
      <p:sp>
        <p:nvSpPr>
          <p:cNvPr id="6" name="Footer Placeholder 5">
            <a:extLst>
              <a:ext uri="{FF2B5EF4-FFF2-40B4-BE49-F238E27FC236}">
                <a16:creationId xmlns:a16="http://schemas.microsoft.com/office/drawing/2014/main" id="{134BDAB6-E4A0-4827-8AD9-6C5F878217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8F9CFA-1AA1-4AC5-AF67-8A10276A81FE}"/>
              </a:ext>
            </a:extLst>
          </p:cNvPr>
          <p:cNvSpPr>
            <a:spLocks noGrp="1"/>
          </p:cNvSpPr>
          <p:nvPr>
            <p:ph type="sldNum" sz="quarter" idx="12"/>
          </p:nvPr>
        </p:nvSpPr>
        <p:spPr/>
        <p:txBody>
          <a:bodyPr/>
          <a:lstStyle/>
          <a:p>
            <a:fld id="{3D8F63A4-5286-42B2-96FB-89356A560B42}" type="slidenum">
              <a:rPr lang="en-IN" smtClean="0"/>
              <a:t>‹#›</a:t>
            </a:fld>
            <a:endParaRPr lang="en-IN"/>
          </a:p>
        </p:txBody>
      </p:sp>
    </p:spTree>
    <p:extLst>
      <p:ext uri="{BB962C8B-B14F-4D97-AF65-F5344CB8AC3E}">
        <p14:creationId xmlns:p14="http://schemas.microsoft.com/office/powerpoint/2010/main" val="1943457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2544-605B-45D4-BA02-141CBC62C4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33102A-9940-41E8-B3E2-9F1BF51F6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308154-63F8-443B-B5B8-EFD74168E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CC5CCD-4E37-4878-B5EA-C58D9B7E77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72D118-0FE0-407E-B3FD-54359389D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0DCA521-6728-4853-99E9-439A7E65CEB4}"/>
              </a:ext>
            </a:extLst>
          </p:cNvPr>
          <p:cNvSpPr>
            <a:spLocks noGrp="1"/>
          </p:cNvSpPr>
          <p:nvPr>
            <p:ph type="dt" sz="half" idx="10"/>
          </p:nvPr>
        </p:nvSpPr>
        <p:spPr/>
        <p:txBody>
          <a:bodyPr/>
          <a:lstStyle/>
          <a:p>
            <a:fld id="{308AD9E7-9B30-4FB3-BA71-0237A3C7DB35}" type="datetimeFigureOut">
              <a:rPr lang="en-IN" smtClean="0"/>
              <a:t>10-08-2024</a:t>
            </a:fld>
            <a:endParaRPr lang="en-IN"/>
          </a:p>
        </p:txBody>
      </p:sp>
      <p:sp>
        <p:nvSpPr>
          <p:cNvPr id="8" name="Footer Placeholder 7">
            <a:extLst>
              <a:ext uri="{FF2B5EF4-FFF2-40B4-BE49-F238E27FC236}">
                <a16:creationId xmlns:a16="http://schemas.microsoft.com/office/drawing/2014/main" id="{B1449E65-15A2-43E3-889A-B6FBF87F3B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F32A527-9BC8-407E-9EB9-255EA7513388}"/>
              </a:ext>
            </a:extLst>
          </p:cNvPr>
          <p:cNvSpPr>
            <a:spLocks noGrp="1"/>
          </p:cNvSpPr>
          <p:nvPr>
            <p:ph type="sldNum" sz="quarter" idx="12"/>
          </p:nvPr>
        </p:nvSpPr>
        <p:spPr/>
        <p:txBody>
          <a:bodyPr/>
          <a:lstStyle/>
          <a:p>
            <a:fld id="{3D8F63A4-5286-42B2-96FB-89356A560B42}" type="slidenum">
              <a:rPr lang="en-IN" smtClean="0"/>
              <a:t>‹#›</a:t>
            </a:fld>
            <a:endParaRPr lang="en-IN"/>
          </a:p>
        </p:txBody>
      </p:sp>
    </p:spTree>
    <p:extLst>
      <p:ext uri="{BB962C8B-B14F-4D97-AF65-F5344CB8AC3E}">
        <p14:creationId xmlns:p14="http://schemas.microsoft.com/office/powerpoint/2010/main" val="354787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275F-65A6-49DB-A194-7EEA716DA35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53796BA-F3E7-48BD-A515-A4EA2006996F}"/>
              </a:ext>
            </a:extLst>
          </p:cNvPr>
          <p:cNvSpPr>
            <a:spLocks noGrp="1"/>
          </p:cNvSpPr>
          <p:nvPr>
            <p:ph type="dt" sz="half" idx="10"/>
          </p:nvPr>
        </p:nvSpPr>
        <p:spPr/>
        <p:txBody>
          <a:bodyPr/>
          <a:lstStyle/>
          <a:p>
            <a:fld id="{308AD9E7-9B30-4FB3-BA71-0237A3C7DB35}" type="datetimeFigureOut">
              <a:rPr lang="en-IN" smtClean="0"/>
              <a:t>10-08-2024</a:t>
            </a:fld>
            <a:endParaRPr lang="en-IN"/>
          </a:p>
        </p:txBody>
      </p:sp>
      <p:sp>
        <p:nvSpPr>
          <p:cNvPr id="4" name="Footer Placeholder 3">
            <a:extLst>
              <a:ext uri="{FF2B5EF4-FFF2-40B4-BE49-F238E27FC236}">
                <a16:creationId xmlns:a16="http://schemas.microsoft.com/office/drawing/2014/main" id="{6A9E8A6A-19BD-44E2-A895-C9BD2C6E053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ACB46E6-FE1D-4FF6-B408-EEC08455DF3D}"/>
              </a:ext>
            </a:extLst>
          </p:cNvPr>
          <p:cNvSpPr>
            <a:spLocks noGrp="1"/>
          </p:cNvSpPr>
          <p:nvPr>
            <p:ph type="sldNum" sz="quarter" idx="12"/>
          </p:nvPr>
        </p:nvSpPr>
        <p:spPr/>
        <p:txBody>
          <a:bodyPr/>
          <a:lstStyle/>
          <a:p>
            <a:fld id="{3D8F63A4-5286-42B2-96FB-89356A560B42}" type="slidenum">
              <a:rPr lang="en-IN" smtClean="0"/>
              <a:t>‹#›</a:t>
            </a:fld>
            <a:endParaRPr lang="en-IN"/>
          </a:p>
        </p:txBody>
      </p:sp>
    </p:spTree>
    <p:extLst>
      <p:ext uri="{BB962C8B-B14F-4D97-AF65-F5344CB8AC3E}">
        <p14:creationId xmlns:p14="http://schemas.microsoft.com/office/powerpoint/2010/main" val="2775591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2808D3-E6EC-442D-8AE5-6E9AC8FF11FD}"/>
              </a:ext>
            </a:extLst>
          </p:cNvPr>
          <p:cNvSpPr>
            <a:spLocks noGrp="1"/>
          </p:cNvSpPr>
          <p:nvPr>
            <p:ph type="dt" sz="half" idx="10"/>
          </p:nvPr>
        </p:nvSpPr>
        <p:spPr/>
        <p:txBody>
          <a:bodyPr/>
          <a:lstStyle/>
          <a:p>
            <a:fld id="{308AD9E7-9B30-4FB3-BA71-0237A3C7DB35}" type="datetimeFigureOut">
              <a:rPr lang="en-IN" smtClean="0"/>
              <a:t>10-08-2024</a:t>
            </a:fld>
            <a:endParaRPr lang="en-IN"/>
          </a:p>
        </p:txBody>
      </p:sp>
      <p:sp>
        <p:nvSpPr>
          <p:cNvPr id="3" name="Footer Placeholder 2">
            <a:extLst>
              <a:ext uri="{FF2B5EF4-FFF2-40B4-BE49-F238E27FC236}">
                <a16:creationId xmlns:a16="http://schemas.microsoft.com/office/drawing/2014/main" id="{FFCF0506-7A0D-48FF-B0B8-CE2A8597B8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5AFD61E-B1CD-4D53-919F-7197CA58328D}"/>
              </a:ext>
            </a:extLst>
          </p:cNvPr>
          <p:cNvSpPr>
            <a:spLocks noGrp="1"/>
          </p:cNvSpPr>
          <p:nvPr>
            <p:ph type="sldNum" sz="quarter" idx="12"/>
          </p:nvPr>
        </p:nvSpPr>
        <p:spPr/>
        <p:txBody>
          <a:bodyPr/>
          <a:lstStyle/>
          <a:p>
            <a:fld id="{3D8F63A4-5286-42B2-96FB-89356A560B42}" type="slidenum">
              <a:rPr lang="en-IN" smtClean="0"/>
              <a:t>‹#›</a:t>
            </a:fld>
            <a:endParaRPr lang="en-IN"/>
          </a:p>
        </p:txBody>
      </p:sp>
    </p:spTree>
    <p:extLst>
      <p:ext uri="{BB962C8B-B14F-4D97-AF65-F5344CB8AC3E}">
        <p14:creationId xmlns:p14="http://schemas.microsoft.com/office/powerpoint/2010/main" val="160507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ABE1-6BAA-4294-A2C8-BE711941B1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2F7700-FB4D-43C7-B1EB-BA2197E42C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7EEF7D4-A2C9-42B8-8255-DD53632A1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038FC3-2CA1-4220-8B2C-36437C888E2E}"/>
              </a:ext>
            </a:extLst>
          </p:cNvPr>
          <p:cNvSpPr>
            <a:spLocks noGrp="1"/>
          </p:cNvSpPr>
          <p:nvPr>
            <p:ph type="dt" sz="half" idx="10"/>
          </p:nvPr>
        </p:nvSpPr>
        <p:spPr/>
        <p:txBody>
          <a:bodyPr/>
          <a:lstStyle/>
          <a:p>
            <a:fld id="{308AD9E7-9B30-4FB3-BA71-0237A3C7DB35}" type="datetimeFigureOut">
              <a:rPr lang="en-IN" smtClean="0"/>
              <a:t>10-08-2024</a:t>
            </a:fld>
            <a:endParaRPr lang="en-IN"/>
          </a:p>
        </p:txBody>
      </p:sp>
      <p:sp>
        <p:nvSpPr>
          <p:cNvPr id="6" name="Footer Placeholder 5">
            <a:extLst>
              <a:ext uri="{FF2B5EF4-FFF2-40B4-BE49-F238E27FC236}">
                <a16:creationId xmlns:a16="http://schemas.microsoft.com/office/drawing/2014/main" id="{50B7FECC-312A-44E3-A4EC-DD3F6C3A48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8F14B3-47B1-41D9-8F3B-ECB721D7FA45}"/>
              </a:ext>
            </a:extLst>
          </p:cNvPr>
          <p:cNvSpPr>
            <a:spLocks noGrp="1"/>
          </p:cNvSpPr>
          <p:nvPr>
            <p:ph type="sldNum" sz="quarter" idx="12"/>
          </p:nvPr>
        </p:nvSpPr>
        <p:spPr/>
        <p:txBody>
          <a:bodyPr/>
          <a:lstStyle/>
          <a:p>
            <a:fld id="{3D8F63A4-5286-42B2-96FB-89356A560B42}" type="slidenum">
              <a:rPr lang="en-IN" smtClean="0"/>
              <a:t>‹#›</a:t>
            </a:fld>
            <a:endParaRPr lang="en-IN"/>
          </a:p>
        </p:txBody>
      </p:sp>
    </p:spTree>
    <p:extLst>
      <p:ext uri="{BB962C8B-B14F-4D97-AF65-F5344CB8AC3E}">
        <p14:creationId xmlns:p14="http://schemas.microsoft.com/office/powerpoint/2010/main" val="2180954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3F910-4257-4345-B20A-A44BA9F90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BAFF4DC-5392-4563-A0C2-7BBB24B5B3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34EB87-93C0-446D-84CB-3AC3F2F88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39B551-0F18-4BDB-A2A8-C1215C4748A1}"/>
              </a:ext>
            </a:extLst>
          </p:cNvPr>
          <p:cNvSpPr>
            <a:spLocks noGrp="1"/>
          </p:cNvSpPr>
          <p:nvPr>
            <p:ph type="dt" sz="half" idx="10"/>
          </p:nvPr>
        </p:nvSpPr>
        <p:spPr/>
        <p:txBody>
          <a:bodyPr/>
          <a:lstStyle/>
          <a:p>
            <a:fld id="{308AD9E7-9B30-4FB3-BA71-0237A3C7DB35}" type="datetimeFigureOut">
              <a:rPr lang="en-IN" smtClean="0"/>
              <a:t>10-08-2024</a:t>
            </a:fld>
            <a:endParaRPr lang="en-IN"/>
          </a:p>
        </p:txBody>
      </p:sp>
      <p:sp>
        <p:nvSpPr>
          <p:cNvPr id="6" name="Footer Placeholder 5">
            <a:extLst>
              <a:ext uri="{FF2B5EF4-FFF2-40B4-BE49-F238E27FC236}">
                <a16:creationId xmlns:a16="http://schemas.microsoft.com/office/drawing/2014/main" id="{B387812B-C596-4CFB-B6DE-815F1DC34C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71D225-ADE4-449F-A062-A6CDF3CAB8FD}"/>
              </a:ext>
            </a:extLst>
          </p:cNvPr>
          <p:cNvSpPr>
            <a:spLocks noGrp="1"/>
          </p:cNvSpPr>
          <p:nvPr>
            <p:ph type="sldNum" sz="quarter" idx="12"/>
          </p:nvPr>
        </p:nvSpPr>
        <p:spPr/>
        <p:txBody>
          <a:bodyPr/>
          <a:lstStyle/>
          <a:p>
            <a:fld id="{3D8F63A4-5286-42B2-96FB-89356A560B42}" type="slidenum">
              <a:rPr lang="en-IN" smtClean="0"/>
              <a:t>‹#›</a:t>
            </a:fld>
            <a:endParaRPr lang="en-IN"/>
          </a:p>
        </p:txBody>
      </p:sp>
    </p:spTree>
    <p:extLst>
      <p:ext uri="{BB962C8B-B14F-4D97-AF65-F5344CB8AC3E}">
        <p14:creationId xmlns:p14="http://schemas.microsoft.com/office/powerpoint/2010/main" val="238605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alpha val="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299C0B-6AD3-41AA-97CB-5DC9A2FF89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529855-26F0-498C-AB38-24844FD8F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53C78D-6C4C-4F16-B9D4-6F9CEB22AC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8AD9E7-9B30-4FB3-BA71-0237A3C7DB35}" type="datetimeFigureOut">
              <a:rPr lang="en-IN" smtClean="0"/>
              <a:t>10-08-2024</a:t>
            </a:fld>
            <a:endParaRPr lang="en-IN"/>
          </a:p>
        </p:txBody>
      </p:sp>
      <p:sp>
        <p:nvSpPr>
          <p:cNvPr id="5" name="Footer Placeholder 4">
            <a:extLst>
              <a:ext uri="{FF2B5EF4-FFF2-40B4-BE49-F238E27FC236}">
                <a16:creationId xmlns:a16="http://schemas.microsoft.com/office/drawing/2014/main" id="{081549A4-34FE-4484-B896-E588DEDAE0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8966BC9-9AF9-48EA-890A-D5E06116D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F63A4-5286-42B2-96FB-89356A560B42}" type="slidenum">
              <a:rPr lang="en-IN" smtClean="0"/>
              <a:t>‹#›</a:t>
            </a:fld>
            <a:endParaRPr lang="en-IN"/>
          </a:p>
        </p:txBody>
      </p:sp>
    </p:spTree>
    <p:extLst>
      <p:ext uri="{BB962C8B-B14F-4D97-AF65-F5344CB8AC3E}">
        <p14:creationId xmlns:p14="http://schemas.microsoft.com/office/powerpoint/2010/main" val="176480680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B0F0">
            <a:alpha val="0"/>
          </a:srgbClr>
        </a:solidFill>
        <a:effectLst/>
      </p:bgPr>
    </p:bg>
    <p:spTree>
      <p:nvGrpSpPr>
        <p:cNvPr id="1" name="Shape 5"/>
        <p:cNvGrpSpPr/>
        <p:nvPr/>
      </p:nvGrpSpPr>
      <p:grpSpPr>
        <a:xfrm>
          <a:off x="0" y="0"/>
          <a:ext cx="0" cy="0"/>
          <a:chOff x="0" y="0"/>
          <a:chExt cx="0" cy="0"/>
        </a:xfrm>
      </p:grpSpPr>
      <p:pic>
        <p:nvPicPr>
          <p:cNvPr id="6" name="Google Shape;6;p3" descr="Logo&#10;&#10;Description automatically generated with medium confidence"/>
          <p:cNvPicPr preferRelativeResize="0"/>
          <p:nvPr/>
        </p:nvPicPr>
        <p:blipFill rotWithShape="1">
          <a:blip r:embed="rId5"/>
          <a:srcRect/>
          <a:stretch>
            <a:fillRect/>
          </a:stretch>
        </p:blipFill>
        <p:spPr>
          <a:xfrm>
            <a:off x="0" y="428"/>
            <a:ext cx="12192000" cy="6857143"/>
          </a:xfrm>
          <a:prstGeom prst="rect">
            <a:avLst/>
          </a:prstGeom>
          <a:noFill/>
          <a:ln>
            <a:noFill/>
          </a:ln>
        </p:spPr>
      </p:pic>
      <p:sp>
        <p:nvSpPr>
          <p:cNvPr id="7" name="Google Shape;7;p3"/>
          <p:cNvSpPr txBox="1">
            <a:spLocks noGrp="1"/>
          </p:cNvSpPr>
          <p:nvPr>
            <p:ph type="title"/>
          </p:nvPr>
        </p:nvSpPr>
        <p:spPr>
          <a:xfrm>
            <a:off x="415119" y="1"/>
            <a:ext cx="10310884" cy="80521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Helvetica Neue" panose="020B0604020202020204"/>
              <a:buNone/>
              <a:defRPr sz="36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3"/>
          <p:cNvSpPr txBox="1">
            <a:spLocks noGrp="1"/>
          </p:cNvSpPr>
          <p:nvPr>
            <p:ph type="body" idx="1"/>
          </p:nvPr>
        </p:nvSpPr>
        <p:spPr>
          <a:xfrm>
            <a:off x="415119" y="1253330"/>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Helvetica Neue" panose="020B0604020202020204"/>
                <a:ea typeface="Helvetica Neue" panose="020B0604020202020204"/>
                <a:cs typeface="Helvetica Neue" panose="020B0604020202020204"/>
                <a:sym typeface="Helvetica Neue"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t>‹#›</a:t>
            </a:fld>
            <a:endParaRPr lang="en-IN"/>
          </a:p>
        </p:txBody>
      </p:sp>
    </p:spTree>
    <p:extLst>
      <p:ext uri="{BB962C8B-B14F-4D97-AF65-F5344CB8AC3E}">
        <p14:creationId xmlns:p14="http://schemas.microsoft.com/office/powerpoint/2010/main" val="104218390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microsoft.com/office/2007/relationships/hdphoto" Target="../media/hdphoto2.wdp"/><Relationship Id="rId12"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image" Target="../media/image40.png"/><Relationship Id="rId5" Type="http://schemas.microsoft.com/office/2007/relationships/hdphoto" Target="../media/hdphoto1.wdp"/><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24">
            <a:extLst>
              <a:ext uri="{FF2B5EF4-FFF2-40B4-BE49-F238E27FC236}">
                <a16:creationId xmlns:a16="http://schemas.microsoft.com/office/drawing/2014/main" id="{DCFBB857-F6A1-42A8-B743-3CA8F75EF18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2260783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29">
            <a:extLst>
              <a:ext uri="{FF2B5EF4-FFF2-40B4-BE49-F238E27FC236}">
                <a16:creationId xmlns:a16="http://schemas.microsoft.com/office/drawing/2014/main" id="{F5A8FDE0-C592-4CB4-9893-D08013A0E89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161520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30">
            <a:extLst>
              <a:ext uri="{FF2B5EF4-FFF2-40B4-BE49-F238E27FC236}">
                <a16:creationId xmlns:a16="http://schemas.microsoft.com/office/drawing/2014/main" id="{3CEA781F-D977-487D-A447-C34E55C19B1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3107927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31">
            <a:extLst>
              <a:ext uri="{FF2B5EF4-FFF2-40B4-BE49-F238E27FC236}">
                <a16:creationId xmlns:a16="http://schemas.microsoft.com/office/drawing/2014/main" id="{E97B7DD2-DC50-428E-BA61-F96036E5F89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4064928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32">
            <a:extLst>
              <a:ext uri="{FF2B5EF4-FFF2-40B4-BE49-F238E27FC236}">
                <a16:creationId xmlns:a16="http://schemas.microsoft.com/office/drawing/2014/main" id="{6AAD2460-FAE7-4E37-89D2-80EDC67E238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971381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15">
            <a:extLst>
              <a:ext uri="{FF2B5EF4-FFF2-40B4-BE49-F238E27FC236}">
                <a16:creationId xmlns:a16="http://schemas.microsoft.com/office/drawing/2014/main" id="{49227BED-DCEF-4AE2-B502-A8C34120A78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pic>
        <p:nvPicPr>
          <p:cNvPr id="4" name="Picture 3" descr="A can of baby food&#10;&#10;Description automatically generated">
            <a:extLst>
              <a:ext uri="{FF2B5EF4-FFF2-40B4-BE49-F238E27FC236}">
                <a16:creationId xmlns:a16="http://schemas.microsoft.com/office/drawing/2014/main" id="{C9AAAEF2-18D3-801A-C597-1AF9A78937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987" y="960709"/>
            <a:ext cx="3930734" cy="4947266"/>
          </a:xfrm>
          <a:prstGeom prst="rect">
            <a:avLst/>
          </a:prstGeom>
        </p:spPr>
      </p:pic>
    </p:spTree>
    <p:extLst>
      <p:ext uri="{BB962C8B-B14F-4D97-AF65-F5344CB8AC3E}">
        <p14:creationId xmlns:p14="http://schemas.microsoft.com/office/powerpoint/2010/main" val="4271607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16">
            <a:extLst>
              <a:ext uri="{FF2B5EF4-FFF2-40B4-BE49-F238E27FC236}">
                <a16:creationId xmlns:a16="http://schemas.microsoft.com/office/drawing/2014/main" id="{D1369FE5-22D9-4CD3-B9C5-1760132A74E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2271854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33">
            <a:extLst>
              <a:ext uri="{FF2B5EF4-FFF2-40B4-BE49-F238E27FC236}">
                <a16:creationId xmlns:a16="http://schemas.microsoft.com/office/drawing/2014/main" id="{7C0B7186-613A-4ACA-83C8-882DE679E26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1808487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17">
            <a:extLst>
              <a:ext uri="{FF2B5EF4-FFF2-40B4-BE49-F238E27FC236}">
                <a16:creationId xmlns:a16="http://schemas.microsoft.com/office/drawing/2014/main" id="{83F9571D-E876-4FCC-A7DB-9A7A9107CD6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1072644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34">
            <a:extLst>
              <a:ext uri="{FF2B5EF4-FFF2-40B4-BE49-F238E27FC236}">
                <a16:creationId xmlns:a16="http://schemas.microsoft.com/office/drawing/2014/main" id="{689FD552-5B64-4638-93D2-B13B148C782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2773022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35">
            <a:extLst>
              <a:ext uri="{FF2B5EF4-FFF2-40B4-BE49-F238E27FC236}">
                <a16:creationId xmlns:a16="http://schemas.microsoft.com/office/drawing/2014/main" id="{349D6A5C-0524-45B6-B5D8-2793044206D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2376136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11">
            <a:extLst>
              <a:ext uri="{FF2B5EF4-FFF2-40B4-BE49-F238E27FC236}">
                <a16:creationId xmlns:a16="http://schemas.microsoft.com/office/drawing/2014/main" id="{94D9DCAB-BEE3-456B-A65C-F0077F42774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3430962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18">
            <a:extLst>
              <a:ext uri="{FF2B5EF4-FFF2-40B4-BE49-F238E27FC236}">
                <a16:creationId xmlns:a16="http://schemas.microsoft.com/office/drawing/2014/main" id="{C45529F6-CD70-43CD-9AA0-0A22054D26F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pic>
        <p:nvPicPr>
          <p:cNvPr id="4" name="Picture 3" descr="A can of baby food&#10;&#10;Description automatically generated">
            <a:extLst>
              <a:ext uri="{FF2B5EF4-FFF2-40B4-BE49-F238E27FC236}">
                <a16:creationId xmlns:a16="http://schemas.microsoft.com/office/drawing/2014/main" id="{4CAB1443-7A0D-5EB3-0FAC-214D6531F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587" y="855023"/>
            <a:ext cx="4033573" cy="5076701"/>
          </a:xfrm>
          <a:prstGeom prst="rect">
            <a:avLst/>
          </a:prstGeom>
        </p:spPr>
      </p:pic>
    </p:spTree>
    <p:extLst>
      <p:ext uri="{BB962C8B-B14F-4D97-AF65-F5344CB8AC3E}">
        <p14:creationId xmlns:p14="http://schemas.microsoft.com/office/powerpoint/2010/main" val="2936125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19">
            <a:extLst>
              <a:ext uri="{FF2B5EF4-FFF2-40B4-BE49-F238E27FC236}">
                <a16:creationId xmlns:a16="http://schemas.microsoft.com/office/drawing/2014/main" id="{E7ABA115-0864-4433-A49A-A63D9BC35D0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1285228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36">
            <a:extLst>
              <a:ext uri="{FF2B5EF4-FFF2-40B4-BE49-F238E27FC236}">
                <a16:creationId xmlns:a16="http://schemas.microsoft.com/office/drawing/2014/main" id="{BB16681E-6752-4CA5-A262-B90DB8F63FE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3234178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37">
            <a:extLst>
              <a:ext uri="{FF2B5EF4-FFF2-40B4-BE49-F238E27FC236}">
                <a16:creationId xmlns:a16="http://schemas.microsoft.com/office/drawing/2014/main" id="{96477F8D-D461-4989-A040-8DB2F578789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1120476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38">
            <a:extLst>
              <a:ext uri="{FF2B5EF4-FFF2-40B4-BE49-F238E27FC236}">
                <a16:creationId xmlns:a16="http://schemas.microsoft.com/office/drawing/2014/main" id="{990B6F97-6A46-4BAA-936B-D5DB44B486E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3391548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20">
            <a:extLst>
              <a:ext uri="{FF2B5EF4-FFF2-40B4-BE49-F238E27FC236}">
                <a16:creationId xmlns:a16="http://schemas.microsoft.com/office/drawing/2014/main" id="{44ECE1FA-4784-4598-B809-638C3A4A60C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2831908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21">
            <a:extLst>
              <a:ext uri="{FF2B5EF4-FFF2-40B4-BE49-F238E27FC236}">
                <a16:creationId xmlns:a16="http://schemas.microsoft.com/office/drawing/2014/main" id="{AD5C8617-3E36-406F-8441-9570666710E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pic>
        <p:nvPicPr>
          <p:cNvPr id="4" name="Picture 3" descr="A can of baby food&#10;&#10;Description automatically generated">
            <a:extLst>
              <a:ext uri="{FF2B5EF4-FFF2-40B4-BE49-F238E27FC236}">
                <a16:creationId xmlns:a16="http://schemas.microsoft.com/office/drawing/2014/main" id="{E3A540CE-33F4-8D99-2F16-C00E9A3DF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3995" y="997528"/>
            <a:ext cx="3910914" cy="4922321"/>
          </a:xfrm>
          <a:prstGeom prst="rect">
            <a:avLst/>
          </a:prstGeom>
        </p:spPr>
      </p:pic>
    </p:spTree>
    <p:extLst>
      <p:ext uri="{BB962C8B-B14F-4D97-AF65-F5344CB8AC3E}">
        <p14:creationId xmlns:p14="http://schemas.microsoft.com/office/powerpoint/2010/main" val="2590536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39">
            <a:extLst>
              <a:ext uri="{FF2B5EF4-FFF2-40B4-BE49-F238E27FC236}">
                <a16:creationId xmlns:a16="http://schemas.microsoft.com/office/drawing/2014/main" id="{920F83B3-D9DE-4FA4-BCAA-9A420810CE3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pic>
        <p:nvPicPr>
          <p:cNvPr id="4" name="Picture 3" descr="A can of baby food&#10;&#10;Description automatically generated">
            <a:extLst>
              <a:ext uri="{FF2B5EF4-FFF2-40B4-BE49-F238E27FC236}">
                <a16:creationId xmlns:a16="http://schemas.microsoft.com/office/drawing/2014/main" id="{9B570AD7-3532-2301-F2C7-A7CD3A52FC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43" y="1099672"/>
            <a:ext cx="3848629" cy="4843928"/>
          </a:xfrm>
          <a:prstGeom prst="rect">
            <a:avLst/>
          </a:prstGeom>
        </p:spPr>
      </p:pic>
    </p:spTree>
    <p:extLst>
      <p:ext uri="{BB962C8B-B14F-4D97-AF65-F5344CB8AC3E}">
        <p14:creationId xmlns:p14="http://schemas.microsoft.com/office/powerpoint/2010/main" val="3591887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22">
            <a:extLst>
              <a:ext uri="{FF2B5EF4-FFF2-40B4-BE49-F238E27FC236}">
                <a16:creationId xmlns:a16="http://schemas.microsoft.com/office/drawing/2014/main" id="{4F1D68BF-183F-48B1-AB42-18C716362D8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4237167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23">
            <a:extLst>
              <a:ext uri="{FF2B5EF4-FFF2-40B4-BE49-F238E27FC236}">
                <a16:creationId xmlns:a16="http://schemas.microsoft.com/office/drawing/2014/main" id="{66A01926-AB12-4801-9D80-96AC1DA9C1F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pic>
        <p:nvPicPr>
          <p:cNvPr id="4" name="Picture 3" descr="A can of baby food&#10;&#10;Description automatically generated">
            <a:extLst>
              <a:ext uri="{FF2B5EF4-FFF2-40B4-BE49-F238E27FC236}">
                <a16:creationId xmlns:a16="http://schemas.microsoft.com/office/drawing/2014/main" id="{44A872BA-D7A8-6CB4-07E7-E9DE6AE65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4487" y="2018804"/>
            <a:ext cx="3571247" cy="4566063"/>
          </a:xfrm>
          <a:prstGeom prst="rect">
            <a:avLst/>
          </a:prstGeom>
        </p:spPr>
      </p:pic>
    </p:spTree>
    <p:extLst>
      <p:ext uri="{BB962C8B-B14F-4D97-AF65-F5344CB8AC3E}">
        <p14:creationId xmlns:p14="http://schemas.microsoft.com/office/powerpoint/2010/main" val="216044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12">
            <a:extLst>
              <a:ext uri="{FF2B5EF4-FFF2-40B4-BE49-F238E27FC236}">
                <a16:creationId xmlns:a16="http://schemas.microsoft.com/office/drawing/2014/main" id="{52B10531-D0C7-4D5F-A230-577B7D5BDEA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11875"/>
            <a:ext cx="12188825" cy="6858000"/>
          </a:xfrm>
          <a:prstGeom prst="rect">
            <a:avLst/>
          </a:prstGeom>
        </p:spPr>
      </p:pic>
    </p:spTree>
    <p:extLst>
      <p:ext uri="{BB962C8B-B14F-4D97-AF65-F5344CB8AC3E}">
        <p14:creationId xmlns:p14="http://schemas.microsoft.com/office/powerpoint/2010/main" val="1904555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2"/>
          <p:cNvSpPr txBox="1">
            <a:spLocks noGrp="1"/>
          </p:cNvSpPr>
          <p:nvPr>
            <p:ph type="title"/>
          </p:nvPr>
        </p:nvSpPr>
        <p:spPr>
          <a:xfrm>
            <a:off x="425751" y="123648"/>
            <a:ext cx="10085070" cy="56507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Helvetica Neue" panose="020B0604020202020204"/>
              <a:buNone/>
            </a:pPr>
            <a:r>
              <a:rPr lang="en-US" b="1" dirty="0"/>
              <a:t>New look, Same great formulation!</a:t>
            </a:r>
            <a:endParaRPr b="1" dirty="0"/>
          </a:p>
        </p:txBody>
      </p:sp>
      <p:pic>
        <p:nvPicPr>
          <p:cNvPr id="4" name="Picture 3">
            <a:extLst>
              <a:ext uri="{FF2B5EF4-FFF2-40B4-BE49-F238E27FC236}">
                <a16:creationId xmlns:a16="http://schemas.microsoft.com/office/drawing/2014/main" id="{00324688-8BFA-459F-BAE6-1B0B3C3A819B}"/>
              </a:ext>
            </a:extLst>
          </p:cNvPr>
          <p:cNvPicPr>
            <a:picLocks noChangeAspect="1"/>
          </p:cNvPicPr>
          <p:nvPr/>
        </p:nvPicPr>
        <p:blipFill>
          <a:blip r:embed="rId3"/>
          <a:stretch>
            <a:fillRect/>
          </a:stretch>
        </p:blipFill>
        <p:spPr>
          <a:xfrm>
            <a:off x="1286540" y="908611"/>
            <a:ext cx="1743740" cy="2065172"/>
          </a:xfrm>
          <a:prstGeom prst="rect">
            <a:avLst/>
          </a:prstGeom>
        </p:spPr>
      </p:pic>
      <p:sp>
        <p:nvSpPr>
          <p:cNvPr id="5" name="Arrow: Right 4">
            <a:extLst>
              <a:ext uri="{FF2B5EF4-FFF2-40B4-BE49-F238E27FC236}">
                <a16:creationId xmlns:a16="http://schemas.microsoft.com/office/drawing/2014/main" id="{40EE5CD4-0F7B-4EC0-9358-D4EB2BF39CAA}"/>
              </a:ext>
            </a:extLst>
          </p:cNvPr>
          <p:cNvSpPr/>
          <p:nvPr/>
        </p:nvSpPr>
        <p:spPr>
          <a:xfrm>
            <a:off x="3541301" y="1811264"/>
            <a:ext cx="1422585" cy="290668"/>
          </a:xfrm>
          <a:prstGeom prst="rightArrow">
            <a:avLst/>
          </a:prstGeom>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
                <a:srgbClr val="000000"/>
              </a:buClr>
              <a:buSzTx/>
              <a:buFont typeface="Arial" panose="020B0604020202020204"/>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panose="020B0604020202020204"/>
            </a:endParaRPr>
          </a:p>
        </p:txBody>
      </p:sp>
      <p:pic>
        <p:nvPicPr>
          <p:cNvPr id="7" name="Picture 2" descr="Quality guarantee stamp Royalty Free Vector Image">
            <a:extLst>
              <a:ext uri="{FF2B5EF4-FFF2-40B4-BE49-F238E27FC236}">
                <a16:creationId xmlns:a16="http://schemas.microsoft.com/office/drawing/2014/main" id="{72DF312B-9F33-44F1-A0B2-53C67A8B0A8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852" b="85648" l="7265" r="94872">
                        <a14:foregroundMark x1="10684" y1="43519" x2="10684" y2="43519"/>
                        <a14:foregroundMark x1="8120" y1="51852" x2="8120" y2="51852"/>
                        <a14:foregroundMark x1="7265" y1="50463" x2="7265" y2="50463"/>
                        <a14:foregroundMark x1="94872" y1="40278" x2="94872" y2="40278"/>
                        <a14:foregroundMark x1="49145" y1="6481" x2="38034" y2="1852"/>
                        <a14:foregroundMark x1="52991" y1="75000" x2="52991" y2="75000"/>
                        <a14:foregroundMark x1="35043" y1="78704" x2="35043" y2="78704"/>
                        <a14:foregroundMark x1="47436" y1="84722" x2="49573" y2="85648"/>
                      </a14:backgroundRemoval>
                    </a14:imgEffect>
                  </a14:imgLayer>
                </a14:imgProps>
              </a:ext>
              <a:ext uri="{28A0092B-C50C-407E-A947-70E740481C1C}">
                <a14:useLocalDpi xmlns:a14="http://schemas.microsoft.com/office/drawing/2010/main" val="0"/>
              </a:ext>
            </a:extLst>
          </a:blip>
          <a:srcRect b="8624"/>
          <a:stretch/>
        </p:blipFill>
        <p:spPr bwMode="auto">
          <a:xfrm>
            <a:off x="8470939" y="3931067"/>
            <a:ext cx="1088064" cy="9177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New Pack High Res Stock Images | Shutterstock">
            <a:extLst>
              <a:ext uri="{FF2B5EF4-FFF2-40B4-BE49-F238E27FC236}">
                <a16:creationId xmlns:a16="http://schemas.microsoft.com/office/drawing/2014/main" id="{F59CE060-D35E-4056-BDE3-4484887264E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70357" b="85714" l="75641" r="97949">
                        <a14:foregroundMark x1="82821" y1="75000" x2="95128" y2="75714"/>
                        <a14:foregroundMark x1="77179" y1="71429" x2="79744" y2="80000"/>
                        <a14:foregroundMark x1="79744" y1="80000" x2="88974" y2="82857"/>
                        <a14:foregroundMark x1="88974" y1="82857" x2="97949" y2="82143"/>
                        <a14:foregroundMark x1="75641" y1="82857" x2="80256" y2="85714"/>
                        <a14:foregroundMark x1="93077" y1="85357" x2="93077" y2="85357"/>
                      </a14:backgroundRemoval>
                    </a14:imgEffect>
                  </a14:imgLayer>
                </a14:imgProps>
              </a:ext>
              <a:ext uri="{28A0092B-C50C-407E-A947-70E740481C1C}">
                <a14:useLocalDpi xmlns:a14="http://schemas.microsoft.com/office/drawing/2010/main" val="0"/>
              </a:ext>
            </a:extLst>
          </a:blip>
          <a:srcRect l="74908" t="69019" r="2365" b="13147"/>
          <a:stretch/>
        </p:blipFill>
        <p:spPr bwMode="auto">
          <a:xfrm>
            <a:off x="7273147" y="1084520"/>
            <a:ext cx="887034" cy="4997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BFF025-E885-4933-A8BC-5100DEB4A564}"/>
              </a:ext>
            </a:extLst>
          </p:cNvPr>
          <p:cNvSpPr txBox="1"/>
          <p:nvPr/>
        </p:nvSpPr>
        <p:spPr>
          <a:xfrm>
            <a:off x="8544846" y="1829899"/>
            <a:ext cx="3470491"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0" i="0" u="none" strike="noStrike" kern="0" cap="none" spc="0" normalizeH="0" baseline="0" noProof="0" dirty="0">
                <a:ln>
                  <a:noFill/>
                </a:ln>
                <a:solidFill>
                  <a:srgbClr val="00206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02060"/>
                </a:solidFill>
                <a:effectLst/>
                <a:uLnTx/>
                <a:uFillTx/>
                <a:latin typeface="Arial" panose="020B0604020202020204"/>
                <a:cs typeface="Arial" panose="020B0604020202020204"/>
                <a:sym typeface="Arial" panose="020B0604020202020204"/>
              </a:rPr>
              <a:t>Same trusted quality</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sz="1800" b="1" i="0" u="none" strike="noStrike" kern="0" cap="none" spc="0" normalizeH="0" baseline="0" noProof="0" dirty="0">
              <a:ln>
                <a:noFill/>
              </a:ln>
              <a:solidFill>
                <a:srgbClr val="002060"/>
              </a:solidFill>
              <a:effectLst/>
              <a:uLnTx/>
              <a:uFillTx/>
              <a:latin typeface="Arial" panose="020B0604020202020204"/>
              <a:cs typeface="Arial" panose="020B0604020202020204"/>
              <a:sym typeface="Arial" panose="020B0604020202020204"/>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0" i="0" u="none" strike="noStrike" kern="0" cap="none" spc="0" normalizeH="0" baseline="0" noProof="0" dirty="0">
                <a:ln>
                  <a:noFill/>
                </a:ln>
                <a:solidFill>
                  <a:srgbClr val="00206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02060"/>
                </a:solidFill>
                <a:effectLst/>
                <a:uLnTx/>
                <a:uFillTx/>
                <a:latin typeface="Arial" panose="020B0604020202020204"/>
                <a:cs typeface="Arial" panose="020B0604020202020204"/>
                <a:sym typeface="Arial" panose="020B0604020202020204"/>
              </a:rPr>
              <a:t>Easily digested and well-tolerated by babies</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sz="1800" b="0" i="0" u="none" strike="noStrike" kern="0" cap="none" spc="0" normalizeH="0" baseline="0" noProof="0" dirty="0">
              <a:ln>
                <a:noFill/>
              </a:ln>
              <a:solidFill>
                <a:srgbClr val="002060"/>
              </a:solidFill>
              <a:effectLst/>
              <a:uLnTx/>
              <a:uFillTx/>
              <a:latin typeface="Arial" panose="020B0604020202020204"/>
              <a:cs typeface="Arial" panose="020B0604020202020204"/>
              <a:sym typeface="Arial" panose="020B0604020202020204"/>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800" b="0" i="0" u="none" strike="noStrike" kern="0" cap="none" spc="0" normalizeH="0" baseline="0" noProof="0" dirty="0">
                <a:ln>
                  <a:noFill/>
                </a:ln>
                <a:solidFill>
                  <a:srgbClr val="002060"/>
                </a:solidFill>
                <a:effectLst/>
                <a:uLnTx/>
                <a:uFillTx/>
                <a:latin typeface="Arial" panose="020B0604020202020204"/>
                <a:cs typeface="Arial" panose="020B0604020202020204"/>
                <a:sym typeface="Arial" panose="020B0604020202020204"/>
              </a:rPr>
              <a:t>  </a:t>
            </a:r>
            <a:r>
              <a:rPr kumimoji="0" lang="en-US" sz="1800" b="1" i="0" u="none" strike="noStrike" kern="0" cap="none" spc="0" normalizeH="0" baseline="0" noProof="0" dirty="0">
                <a:ln>
                  <a:noFill/>
                </a:ln>
                <a:solidFill>
                  <a:srgbClr val="002060"/>
                </a:solidFill>
                <a:effectLst/>
                <a:uLnTx/>
                <a:uFillTx/>
                <a:latin typeface="Arial" panose="020B0604020202020204"/>
                <a:cs typeface="Arial" panose="020B0604020202020204"/>
                <a:sym typeface="Arial" panose="020B0604020202020204"/>
              </a:rPr>
              <a:t>Fortified with </a:t>
            </a:r>
            <a:r>
              <a:rPr kumimoji="0" lang="en-US" sz="1800" b="1" i="1" u="none" strike="noStrike" kern="0" cap="none" spc="0" normalizeH="0" baseline="0" noProof="0" dirty="0">
                <a:ln>
                  <a:noFill/>
                </a:ln>
                <a:solidFill>
                  <a:srgbClr val="C00000"/>
                </a:solidFill>
                <a:effectLst/>
                <a:uLnTx/>
                <a:uFillTx/>
                <a:latin typeface="Arial" panose="020B0604020202020204"/>
                <a:cs typeface="Arial" panose="020B0604020202020204"/>
                <a:sym typeface="Arial" panose="020B0604020202020204"/>
              </a:rPr>
              <a:t>DHA</a:t>
            </a:r>
            <a:r>
              <a:rPr kumimoji="0" lang="en-US" sz="1800" b="1" i="1" u="none" strike="noStrike" kern="0" cap="none" spc="0" normalizeH="0" baseline="0" noProof="0" dirty="0">
                <a:ln>
                  <a:noFill/>
                </a:ln>
                <a:solidFill>
                  <a:srgbClr val="002060"/>
                </a:solidFill>
                <a:effectLst/>
                <a:uLnTx/>
                <a:uFillTx/>
                <a:latin typeface="Arial" panose="020B0604020202020204"/>
                <a:cs typeface="Arial" panose="020B0604020202020204"/>
                <a:sym typeface="Arial" panose="020B0604020202020204"/>
              </a:rPr>
              <a:t> and  </a:t>
            </a:r>
            <a:r>
              <a:rPr kumimoji="0" lang="en-US" sz="1800" b="1" i="0" u="none" strike="noStrike" kern="0" cap="none" spc="0" normalizeH="0" baseline="0" noProof="0" dirty="0">
                <a:ln>
                  <a:noFill/>
                </a:ln>
                <a:solidFill>
                  <a:srgbClr val="002060"/>
                </a:solidFill>
                <a:effectLst/>
                <a:uLnTx/>
                <a:uFillTx/>
                <a:latin typeface="Arial" panose="020B0604020202020204"/>
                <a:cs typeface="Arial" panose="020B0604020202020204"/>
                <a:sym typeface="Arial" panose="020B0604020202020204"/>
              </a:rPr>
              <a:t>other brain-supportive nutrients</a:t>
            </a:r>
          </a:p>
        </p:txBody>
      </p:sp>
      <p:sp>
        <p:nvSpPr>
          <p:cNvPr id="10" name="TextBox 9">
            <a:extLst>
              <a:ext uri="{FF2B5EF4-FFF2-40B4-BE49-F238E27FC236}">
                <a16:creationId xmlns:a16="http://schemas.microsoft.com/office/drawing/2014/main" id="{ACB4CB45-B755-4ECC-8199-892C8B0B4C77}"/>
              </a:ext>
            </a:extLst>
          </p:cNvPr>
          <p:cNvSpPr txBox="1"/>
          <p:nvPr/>
        </p:nvSpPr>
        <p:spPr>
          <a:xfrm>
            <a:off x="962853" y="5443870"/>
            <a:ext cx="9903622" cy="1328023"/>
          </a:xfrm>
          <a:prstGeom prst="roundRect">
            <a:avLst/>
          </a:prstGeom>
          <a:solidFill>
            <a:schemeClr val="bg1">
              <a:lumMod val="95000"/>
            </a:schemeClr>
          </a:solidFill>
          <a:ln>
            <a:solidFill>
              <a:schemeClr val="accent5">
                <a:lumMod val="60000"/>
                <a:lumOff val="40000"/>
              </a:schemeClr>
            </a:solidFill>
          </a:ln>
          <a:effectLst/>
          <a:scene3d>
            <a:camera prst="orthographicFront"/>
            <a:lightRig rig="threePt" dir="t"/>
          </a:scene3d>
          <a:sp3d>
            <a:bevelT prst="slope"/>
          </a:sp3d>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1600" b="1" i="0" u="none" strike="noStrike" kern="0" cap="none" spc="0" normalizeH="0" baseline="0" noProof="0" dirty="0">
                <a:ln>
                  <a:noFill/>
                </a:ln>
                <a:solidFill>
                  <a:srgbClr val="002060"/>
                </a:solidFill>
                <a:effectLst/>
                <a:uLnTx/>
                <a:uFillTx/>
                <a:latin typeface="Arial" panose="020B0604020202020204"/>
                <a:ea typeface="+mn-ea"/>
                <a:cs typeface="Arial" panose="020B0604020202020204"/>
                <a:sym typeface="Arial" panose="020B0604020202020204"/>
              </a:rPr>
              <a:t>What’s different?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2060"/>
                </a:solidFill>
                <a:effectLst/>
                <a:uLnTx/>
                <a:uFillTx/>
                <a:latin typeface="Arial" panose="020B0604020202020204"/>
                <a:ea typeface="+mn-ea"/>
                <a:cs typeface="Arial" panose="020B0604020202020204"/>
                <a:sym typeface="Arial" panose="020B0604020202020204"/>
              </a:rPr>
              <a:t>Packaging change in line with new regulatory guidelines for French speaking countries.</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2060"/>
                </a:solidFill>
                <a:effectLst/>
                <a:uLnTx/>
                <a:uFillTx/>
                <a:latin typeface="Arial" panose="020B0604020202020204"/>
                <a:ea typeface="+mn-ea"/>
                <a:cs typeface="Arial" panose="020B0604020202020204"/>
                <a:sym typeface="Arial" panose="020B0604020202020204"/>
              </a:rPr>
              <a:t>Inclusion of French translation on the pack</a:t>
            </a:r>
          </a:p>
          <a:p>
            <a:pPr marL="457200" marR="0" lvl="1"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panose="020B0604020202020204"/>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2060"/>
                </a:solidFill>
                <a:effectLst/>
                <a:uLnTx/>
                <a:uFillTx/>
                <a:latin typeface="Arial" panose="020B0604020202020204"/>
                <a:ea typeface="+mn-ea"/>
                <a:cs typeface="Arial" panose="020B0604020202020204"/>
                <a:sym typeface="Arial" panose="020B0604020202020204"/>
              </a:rPr>
              <a:t>No change in formulation! </a:t>
            </a:r>
          </a:p>
        </p:txBody>
      </p:sp>
      <p:pic>
        <p:nvPicPr>
          <p:cNvPr id="3" name="Picture 2" descr="Icon&#10;&#10;Description automatically generated">
            <a:extLst>
              <a:ext uri="{FF2B5EF4-FFF2-40B4-BE49-F238E27FC236}">
                <a16:creationId xmlns:a16="http://schemas.microsoft.com/office/drawing/2014/main" id="{F3725323-EA6B-45A1-91BE-419F9DFFED58}"/>
              </a:ext>
            </a:extLst>
          </p:cNvPr>
          <p:cNvPicPr>
            <a:picLocks noChangeAspect="1"/>
          </p:cNvPicPr>
          <p:nvPr/>
        </p:nvPicPr>
        <p:blipFill>
          <a:blip r:embed="rId8"/>
          <a:stretch>
            <a:fillRect/>
          </a:stretch>
        </p:blipFill>
        <p:spPr>
          <a:xfrm>
            <a:off x="8244157" y="1676035"/>
            <a:ext cx="641748" cy="641748"/>
          </a:xfrm>
          <a:prstGeom prst="rect">
            <a:avLst/>
          </a:prstGeom>
        </p:spPr>
      </p:pic>
      <p:pic>
        <p:nvPicPr>
          <p:cNvPr id="12" name="Picture 11" descr="Icon&#10;&#10;Description automatically generated">
            <a:extLst>
              <a:ext uri="{FF2B5EF4-FFF2-40B4-BE49-F238E27FC236}">
                <a16:creationId xmlns:a16="http://schemas.microsoft.com/office/drawing/2014/main" id="{291B2785-320D-4375-8D1C-71F6AF7DCD12}"/>
              </a:ext>
            </a:extLst>
          </p:cNvPr>
          <p:cNvPicPr>
            <a:picLocks noChangeAspect="1"/>
          </p:cNvPicPr>
          <p:nvPr/>
        </p:nvPicPr>
        <p:blipFill>
          <a:blip r:embed="rId8"/>
          <a:stretch>
            <a:fillRect/>
          </a:stretch>
        </p:blipFill>
        <p:spPr>
          <a:xfrm>
            <a:off x="8262380" y="3021427"/>
            <a:ext cx="720509" cy="720509"/>
          </a:xfrm>
          <a:prstGeom prst="rect">
            <a:avLst/>
          </a:prstGeom>
        </p:spPr>
      </p:pic>
      <p:pic>
        <p:nvPicPr>
          <p:cNvPr id="14" name="Picture 13" descr="Icon&#10;&#10;Description automatically generated">
            <a:extLst>
              <a:ext uri="{FF2B5EF4-FFF2-40B4-BE49-F238E27FC236}">
                <a16:creationId xmlns:a16="http://schemas.microsoft.com/office/drawing/2014/main" id="{C877526F-27DA-4657-9F69-9FE353F4BD38}"/>
              </a:ext>
            </a:extLst>
          </p:cNvPr>
          <p:cNvPicPr>
            <a:picLocks noChangeAspect="1"/>
          </p:cNvPicPr>
          <p:nvPr/>
        </p:nvPicPr>
        <p:blipFill>
          <a:blip r:embed="rId8"/>
          <a:stretch>
            <a:fillRect/>
          </a:stretch>
        </p:blipFill>
        <p:spPr>
          <a:xfrm>
            <a:off x="8291128" y="2308176"/>
            <a:ext cx="641748" cy="641748"/>
          </a:xfrm>
          <a:prstGeom prst="rect">
            <a:avLst/>
          </a:prstGeom>
        </p:spPr>
      </p:pic>
      <p:pic>
        <p:nvPicPr>
          <p:cNvPr id="11" name="Picture 10">
            <a:extLst>
              <a:ext uri="{FF2B5EF4-FFF2-40B4-BE49-F238E27FC236}">
                <a16:creationId xmlns:a16="http://schemas.microsoft.com/office/drawing/2014/main" id="{173B7EA1-07DB-1F3D-EE18-0C73F83678B2}"/>
              </a:ext>
            </a:extLst>
          </p:cNvPr>
          <p:cNvPicPr>
            <a:picLocks noChangeAspect="1"/>
          </p:cNvPicPr>
          <p:nvPr/>
        </p:nvPicPr>
        <p:blipFill rotWithShape="1">
          <a:blip r:embed="rId9"/>
          <a:srcRect l="14342" t="15447" r="15300" b="13805"/>
          <a:stretch/>
        </p:blipFill>
        <p:spPr>
          <a:xfrm>
            <a:off x="5582092" y="894709"/>
            <a:ext cx="1743741" cy="2278858"/>
          </a:xfrm>
          <a:prstGeom prst="rect">
            <a:avLst/>
          </a:prstGeom>
        </p:spPr>
      </p:pic>
      <p:pic>
        <p:nvPicPr>
          <p:cNvPr id="18" name="Picture 17">
            <a:extLst>
              <a:ext uri="{FF2B5EF4-FFF2-40B4-BE49-F238E27FC236}">
                <a16:creationId xmlns:a16="http://schemas.microsoft.com/office/drawing/2014/main" id="{EE175DDD-551B-157C-7D8B-C5032213FF88}"/>
              </a:ext>
            </a:extLst>
          </p:cNvPr>
          <p:cNvPicPr>
            <a:picLocks noChangeAspect="1"/>
          </p:cNvPicPr>
          <p:nvPr/>
        </p:nvPicPr>
        <p:blipFill rotWithShape="1">
          <a:blip r:embed="rId10"/>
          <a:srcRect l="5893" t="3271" r="8544" b="4187"/>
          <a:stretch/>
        </p:blipFill>
        <p:spPr>
          <a:xfrm>
            <a:off x="1254641" y="3311301"/>
            <a:ext cx="1775637" cy="2068669"/>
          </a:xfrm>
          <a:prstGeom prst="rect">
            <a:avLst/>
          </a:prstGeom>
        </p:spPr>
      </p:pic>
      <p:pic>
        <p:nvPicPr>
          <p:cNvPr id="21" name="Picture 20">
            <a:extLst>
              <a:ext uri="{FF2B5EF4-FFF2-40B4-BE49-F238E27FC236}">
                <a16:creationId xmlns:a16="http://schemas.microsoft.com/office/drawing/2014/main" id="{0D8CD85D-4EEB-7CA8-1AC1-C642E4F112CA}"/>
              </a:ext>
            </a:extLst>
          </p:cNvPr>
          <p:cNvPicPr>
            <a:picLocks noChangeAspect="1"/>
          </p:cNvPicPr>
          <p:nvPr/>
        </p:nvPicPr>
        <p:blipFill>
          <a:blip r:embed="rId11"/>
          <a:stretch>
            <a:fillRect/>
          </a:stretch>
        </p:blipFill>
        <p:spPr>
          <a:xfrm>
            <a:off x="113636" y="1173677"/>
            <a:ext cx="970176" cy="516897"/>
          </a:xfrm>
          <a:prstGeom prst="rect">
            <a:avLst/>
          </a:prstGeom>
        </p:spPr>
      </p:pic>
      <p:pic>
        <p:nvPicPr>
          <p:cNvPr id="23" name="Picture 22">
            <a:extLst>
              <a:ext uri="{FF2B5EF4-FFF2-40B4-BE49-F238E27FC236}">
                <a16:creationId xmlns:a16="http://schemas.microsoft.com/office/drawing/2014/main" id="{D5CBB5AF-8CBB-5746-90E9-F956F34577CB}"/>
              </a:ext>
            </a:extLst>
          </p:cNvPr>
          <p:cNvPicPr>
            <a:picLocks noChangeAspect="1"/>
          </p:cNvPicPr>
          <p:nvPr/>
        </p:nvPicPr>
        <p:blipFill rotWithShape="1">
          <a:blip r:embed="rId12"/>
          <a:srcRect l="14764" t="14879" r="11635" b="12456"/>
          <a:stretch/>
        </p:blipFill>
        <p:spPr>
          <a:xfrm>
            <a:off x="5656522" y="3232298"/>
            <a:ext cx="1762678" cy="2190308"/>
          </a:xfrm>
          <a:prstGeom prst="rect">
            <a:avLst/>
          </a:prstGeom>
        </p:spPr>
      </p:pic>
      <p:sp>
        <p:nvSpPr>
          <p:cNvPr id="24" name="Arrow: Right 23">
            <a:extLst>
              <a:ext uri="{FF2B5EF4-FFF2-40B4-BE49-F238E27FC236}">
                <a16:creationId xmlns:a16="http://schemas.microsoft.com/office/drawing/2014/main" id="{58B3374D-12E0-0AC2-D94B-BCC4599C355B}"/>
              </a:ext>
            </a:extLst>
          </p:cNvPr>
          <p:cNvSpPr/>
          <p:nvPr/>
        </p:nvSpPr>
        <p:spPr>
          <a:xfrm>
            <a:off x="3491682" y="4078715"/>
            <a:ext cx="1436578" cy="362656"/>
          </a:xfrm>
          <a:prstGeom prst="rightArrow">
            <a:avLst/>
          </a:prstGeom>
          <a:solidFill>
            <a:schemeClr val="accent4">
              <a:lumMod val="60000"/>
              <a:lumOff val="40000"/>
            </a:schemeClr>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2000"/>
              </a:lnSpc>
              <a:spcBef>
                <a:spcPts val="0"/>
              </a:spcBef>
              <a:spcAft>
                <a:spcPts val="0"/>
              </a:spcAft>
              <a:buClr>
                <a:srgbClr val="000000"/>
              </a:buClr>
              <a:buSzTx/>
              <a:buFont typeface="Arial" panose="020B0604020202020204"/>
              <a:buNone/>
              <a:tabLst/>
              <a:defRPr/>
            </a:pPr>
            <a:endParaRPr kumimoji="0" lang="en-US" sz="1400" b="0" i="0" u="none" strike="noStrike" kern="0" cap="none" spc="0" normalizeH="0" baseline="0" noProof="0" dirty="0">
              <a:ln>
                <a:noFill/>
              </a:ln>
              <a:solidFill>
                <a:srgbClr val="FFC000"/>
              </a:solidFill>
              <a:effectLst/>
              <a:uLnTx/>
              <a:uFillTx/>
              <a:latin typeface="Arial"/>
              <a:ea typeface="+mn-ea"/>
              <a:cs typeface="+mn-cs"/>
              <a:sym typeface="Arial" panose="020B0604020202020204"/>
            </a:endParaRPr>
          </a:p>
        </p:txBody>
      </p:sp>
    </p:spTree>
    <p:extLst>
      <p:ext uri="{BB962C8B-B14F-4D97-AF65-F5344CB8AC3E}">
        <p14:creationId xmlns:p14="http://schemas.microsoft.com/office/powerpoint/2010/main" val="324863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40">
            <a:extLst>
              <a:ext uri="{FF2B5EF4-FFF2-40B4-BE49-F238E27FC236}">
                <a16:creationId xmlns:a16="http://schemas.microsoft.com/office/drawing/2014/main" id="{4958E642-0ADC-45EE-A646-3AC624B85CD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pic>
        <p:nvPicPr>
          <p:cNvPr id="4" name="Picture 3">
            <a:extLst>
              <a:ext uri="{FF2B5EF4-FFF2-40B4-BE49-F238E27FC236}">
                <a16:creationId xmlns:a16="http://schemas.microsoft.com/office/drawing/2014/main" id="{A2FEE847-69AA-7921-B6C8-13FAC3F2F98B}"/>
              </a:ext>
            </a:extLst>
          </p:cNvPr>
          <p:cNvPicPr>
            <a:picLocks noChangeAspect="1"/>
          </p:cNvPicPr>
          <p:nvPr/>
        </p:nvPicPr>
        <p:blipFill rotWithShape="1">
          <a:blip r:embed="rId4"/>
          <a:srcRect l="389"/>
          <a:stretch/>
        </p:blipFill>
        <p:spPr>
          <a:xfrm>
            <a:off x="0" y="4613"/>
            <a:ext cx="12200211" cy="6853387"/>
          </a:xfrm>
          <a:prstGeom prst="rect">
            <a:avLst/>
          </a:prstGeom>
        </p:spPr>
      </p:pic>
      <p:pic>
        <p:nvPicPr>
          <p:cNvPr id="6" name="Picture 5">
            <a:extLst>
              <a:ext uri="{FF2B5EF4-FFF2-40B4-BE49-F238E27FC236}">
                <a16:creationId xmlns:a16="http://schemas.microsoft.com/office/drawing/2014/main" id="{228F48C3-D4EE-FE16-AF6E-560E7A4D207E}"/>
              </a:ext>
            </a:extLst>
          </p:cNvPr>
          <p:cNvPicPr>
            <a:picLocks noChangeAspect="1"/>
          </p:cNvPicPr>
          <p:nvPr/>
        </p:nvPicPr>
        <p:blipFill rotWithShape="1">
          <a:blip r:embed="rId5">
            <a:extLst>
              <a:ext uri="{28A0092B-C50C-407E-A947-70E740481C1C}">
                <a14:useLocalDpi xmlns:a14="http://schemas.microsoft.com/office/drawing/2010/main" val="0"/>
              </a:ext>
            </a:extLst>
          </a:blip>
          <a:srcRect l="12128" t="13007" r="12553" b="10898"/>
          <a:stretch/>
        </p:blipFill>
        <p:spPr>
          <a:xfrm>
            <a:off x="6175168" y="3167928"/>
            <a:ext cx="1151907" cy="1464770"/>
          </a:xfrm>
          <a:prstGeom prst="rect">
            <a:avLst/>
          </a:prstGeom>
        </p:spPr>
      </p:pic>
      <p:pic>
        <p:nvPicPr>
          <p:cNvPr id="8" name="Picture 7">
            <a:extLst>
              <a:ext uri="{FF2B5EF4-FFF2-40B4-BE49-F238E27FC236}">
                <a16:creationId xmlns:a16="http://schemas.microsoft.com/office/drawing/2014/main" id="{AED70C04-58EA-A002-66F5-6A8440890AA7}"/>
              </a:ext>
            </a:extLst>
          </p:cNvPr>
          <p:cNvPicPr>
            <a:picLocks noChangeAspect="1"/>
          </p:cNvPicPr>
          <p:nvPr/>
        </p:nvPicPr>
        <p:blipFill rotWithShape="1">
          <a:blip r:embed="rId6">
            <a:extLst>
              <a:ext uri="{28A0092B-C50C-407E-A947-70E740481C1C}">
                <a14:useLocalDpi xmlns:a14="http://schemas.microsoft.com/office/drawing/2010/main" val="0"/>
              </a:ext>
            </a:extLst>
          </a:blip>
          <a:srcRect l="12658" t="16147" r="13587" b="10988"/>
          <a:stretch/>
        </p:blipFill>
        <p:spPr>
          <a:xfrm>
            <a:off x="8027719" y="2681712"/>
            <a:ext cx="973777" cy="1284646"/>
          </a:xfrm>
          <a:prstGeom prst="rect">
            <a:avLst/>
          </a:prstGeom>
        </p:spPr>
      </p:pic>
    </p:spTree>
    <p:extLst>
      <p:ext uri="{BB962C8B-B14F-4D97-AF65-F5344CB8AC3E}">
        <p14:creationId xmlns:p14="http://schemas.microsoft.com/office/powerpoint/2010/main" val="1396015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41">
            <a:extLst>
              <a:ext uri="{FF2B5EF4-FFF2-40B4-BE49-F238E27FC236}">
                <a16:creationId xmlns:a16="http://schemas.microsoft.com/office/drawing/2014/main" id="{1014FDFD-8580-4B21-8251-BA8A1E6068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213362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42">
            <a:extLst>
              <a:ext uri="{FF2B5EF4-FFF2-40B4-BE49-F238E27FC236}">
                <a16:creationId xmlns:a16="http://schemas.microsoft.com/office/drawing/2014/main" id="{BAC321F0-8FFF-4403-ADB3-CA32F16AA3A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426395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25">
            <a:extLst>
              <a:ext uri="{FF2B5EF4-FFF2-40B4-BE49-F238E27FC236}">
                <a16:creationId xmlns:a16="http://schemas.microsoft.com/office/drawing/2014/main" id="{D386464A-508A-404D-862C-1ACD004EBB3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19065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26">
            <a:extLst>
              <a:ext uri="{FF2B5EF4-FFF2-40B4-BE49-F238E27FC236}">
                <a16:creationId xmlns:a16="http://schemas.microsoft.com/office/drawing/2014/main" id="{6B3BDBFA-AB2D-4B2D-8CE7-AFC81E8395A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4017932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13">
            <a:extLst>
              <a:ext uri="{FF2B5EF4-FFF2-40B4-BE49-F238E27FC236}">
                <a16:creationId xmlns:a16="http://schemas.microsoft.com/office/drawing/2014/main" id="{73497732-B0C9-4FFB-99AC-CA7A21F1038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146271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27">
            <a:extLst>
              <a:ext uri="{FF2B5EF4-FFF2-40B4-BE49-F238E27FC236}">
                <a16:creationId xmlns:a16="http://schemas.microsoft.com/office/drawing/2014/main" id="{C2DEBA32-36B9-4D73-A19D-505C417C937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1826626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14">
            <a:extLst>
              <a:ext uri="{FF2B5EF4-FFF2-40B4-BE49-F238E27FC236}">
                <a16:creationId xmlns:a16="http://schemas.microsoft.com/office/drawing/2014/main" id="{57E30568-5501-4550-81F4-A8B7C8DFBC7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2017152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board 1 copy 28">
            <a:extLst>
              <a:ext uri="{FF2B5EF4-FFF2-40B4-BE49-F238E27FC236}">
                <a16:creationId xmlns:a16="http://schemas.microsoft.com/office/drawing/2014/main" id="{09DCC12C-0109-4AC4-A395-1599E862CE5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588" y="0"/>
            <a:ext cx="12188825" cy="6858000"/>
          </a:xfrm>
          <a:prstGeom prst="rect">
            <a:avLst/>
          </a:prstGeom>
        </p:spPr>
      </p:pic>
    </p:spTree>
    <p:extLst>
      <p:ext uri="{BB962C8B-B14F-4D97-AF65-F5344CB8AC3E}">
        <p14:creationId xmlns:p14="http://schemas.microsoft.com/office/powerpoint/2010/main" val="2770903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1791</Words>
  <Application>Microsoft Office PowerPoint</Application>
  <PresentationFormat>Widescreen</PresentationFormat>
  <Paragraphs>99</Paragraphs>
  <Slides>33</Slides>
  <Notes>26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Calibri</vt:lpstr>
      <vt:lpstr>Calibri Light</vt:lpstr>
      <vt:lpstr>Helvetica Neue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look, Same great formulation!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media medic</dc:creator>
  <cp:lastModifiedBy>Ukeje, T. (Timothy)</cp:lastModifiedBy>
  <cp:revision>23</cp:revision>
  <dcterms:created xsi:type="dcterms:W3CDTF">2021-08-04T16:09:04Z</dcterms:created>
  <dcterms:modified xsi:type="dcterms:W3CDTF">2024-08-12T05:43:13Z</dcterms:modified>
</cp:coreProperties>
</file>